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5" r:id="rId2"/>
  </p:sldMasterIdLst>
  <p:notesMasterIdLst>
    <p:notesMasterId r:id="rId175"/>
  </p:notesMasterIdLst>
  <p:handoutMasterIdLst>
    <p:handoutMasterId r:id="rId176"/>
  </p:handoutMasterIdLst>
  <p:sldIdLst>
    <p:sldId id="1794" r:id="rId3"/>
    <p:sldId id="2362" r:id="rId4"/>
    <p:sldId id="2365" r:id="rId5"/>
    <p:sldId id="2366" r:id="rId6"/>
    <p:sldId id="2367" r:id="rId7"/>
    <p:sldId id="2369" r:id="rId8"/>
    <p:sldId id="2370" r:id="rId9"/>
    <p:sldId id="2371" r:id="rId10"/>
    <p:sldId id="2364" r:id="rId11"/>
    <p:sldId id="1884" r:id="rId12"/>
    <p:sldId id="1886" r:id="rId13"/>
    <p:sldId id="2337" r:id="rId14"/>
    <p:sldId id="2333" r:id="rId15"/>
    <p:sldId id="1830" r:id="rId16"/>
    <p:sldId id="2334" r:id="rId17"/>
    <p:sldId id="2338" r:id="rId18"/>
    <p:sldId id="2372" r:id="rId19"/>
    <p:sldId id="2373" r:id="rId20"/>
    <p:sldId id="2059" r:id="rId21"/>
    <p:sldId id="2060" r:id="rId22"/>
    <p:sldId id="2062" r:id="rId23"/>
    <p:sldId id="2063" r:id="rId24"/>
    <p:sldId id="2064" r:id="rId25"/>
    <p:sldId id="1800" r:id="rId26"/>
    <p:sldId id="1455" r:id="rId27"/>
    <p:sldId id="1593" r:id="rId28"/>
    <p:sldId id="1420" r:id="rId29"/>
    <p:sldId id="1421" r:id="rId30"/>
    <p:sldId id="1422" r:id="rId31"/>
    <p:sldId id="1423" r:id="rId32"/>
    <p:sldId id="1424" r:id="rId33"/>
    <p:sldId id="1425" r:id="rId34"/>
    <p:sldId id="1426" r:id="rId35"/>
    <p:sldId id="1427" r:id="rId36"/>
    <p:sldId id="1428" r:id="rId37"/>
    <p:sldId id="1429" r:id="rId38"/>
    <p:sldId id="1430" r:id="rId39"/>
    <p:sldId id="1431" r:id="rId40"/>
    <p:sldId id="1432" r:id="rId41"/>
    <p:sldId id="1434" r:id="rId42"/>
    <p:sldId id="1754" r:id="rId43"/>
    <p:sldId id="2077" r:id="rId44"/>
    <p:sldId id="2113" r:id="rId45"/>
    <p:sldId id="2339" r:id="rId46"/>
    <p:sldId id="2262" r:id="rId47"/>
    <p:sldId id="2315" r:id="rId48"/>
    <p:sldId id="2359" r:id="rId49"/>
    <p:sldId id="809" r:id="rId50"/>
    <p:sldId id="803" r:id="rId51"/>
    <p:sldId id="2331" r:id="rId52"/>
    <p:sldId id="2266" r:id="rId53"/>
    <p:sldId id="2293" r:id="rId54"/>
    <p:sldId id="2341" r:id="rId55"/>
    <p:sldId id="2342" r:id="rId56"/>
    <p:sldId id="2343" r:id="rId57"/>
    <p:sldId id="2344" r:id="rId58"/>
    <p:sldId id="2345" r:id="rId59"/>
    <p:sldId id="2305" r:id="rId60"/>
    <p:sldId id="2360" r:id="rId61"/>
    <p:sldId id="2154" r:id="rId62"/>
    <p:sldId id="2157" r:id="rId63"/>
    <p:sldId id="632" r:id="rId64"/>
    <p:sldId id="2158" r:id="rId65"/>
    <p:sldId id="2159" r:id="rId66"/>
    <p:sldId id="2161" r:id="rId67"/>
    <p:sldId id="950" r:id="rId68"/>
    <p:sldId id="2356" r:id="rId69"/>
    <p:sldId id="2361" r:id="rId70"/>
    <p:sldId id="2350" r:id="rId71"/>
    <p:sldId id="773" r:id="rId72"/>
    <p:sldId id="1101" r:id="rId73"/>
    <p:sldId id="1105" r:id="rId74"/>
    <p:sldId id="1102" r:id="rId75"/>
    <p:sldId id="1135" r:id="rId76"/>
    <p:sldId id="1103" r:id="rId77"/>
    <p:sldId id="1106" r:id="rId78"/>
    <p:sldId id="1209" r:id="rId79"/>
    <p:sldId id="256" r:id="rId80"/>
    <p:sldId id="2353" r:id="rId81"/>
    <p:sldId id="2351" r:id="rId82"/>
    <p:sldId id="2336" r:id="rId83"/>
    <p:sldId id="2335" r:id="rId84"/>
    <p:sldId id="1887" r:id="rId85"/>
    <p:sldId id="2115" r:id="rId86"/>
    <p:sldId id="1707" r:id="rId87"/>
    <p:sldId id="1708" r:id="rId88"/>
    <p:sldId id="1772" r:id="rId89"/>
    <p:sldId id="264" r:id="rId90"/>
    <p:sldId id="1773" r:id="rId91"/>
    <p:sldId id="2358" r:id="rId92"/>
    <p:sldId id="2340" r:id="rId93"/>
    <p:sldId id="2316" r:id="rId94"/>
    <p:sldId id="801" r:id="rId95"/>
    <p:sldId id="2329" r:id="rId96"/>
    <p:sldId id="2124" r:id="rId97"/>
    <p:sldId id="2328" r:id="rId98"/>
    <p:sldId id="2347" r:id="rId99"/>
    <p:sldId id="2291" r:id="rId100"/>
    <p:sldId id="2153" r:id="rId101"/>
    <p:sldId id="2330" r:id="rId102"/>
    <p:sldId id="2348" r:id="rId103"/>
    <p:sldId id="2349" r:id="rId104"/>
    <p:sldId id="1758" r:id="rId105"/>
    <p:sldId id="1039" r:id="rId106"/>
    <p:sldId id="1146" r:id="rId107"/>
    <p:sldId id="1040" r:id="rId108"/>
    <p:sldId id="1185" r:id="rId109"/>
    <p:sldId id="1767" r:id="rId110"/>
    <p:sldId id="1856" r:id="rId111"/>
    <p:sldId id="1768" r:id="rId112"/>
    <p:sldId id="1855" r:id="rId113"/>
    <p:sldId id="1857" r:id="rId114"/>
    <p:sldId id="1858" r:id="rId115"/>
    <p:sldId id="1804" r:id="rId116"/>
    <p:sldId id="833" r:id="rId117"/>
    <p:sldId id="1790" r:id="rId118"/>
    <p:sldId id="1841" r:id="rId119"/>
    <p:sldId id="1402" r:id="rId120"/>
    <p:sldId id="776" r:id="rId121"/>
    <p:sldId id="1404" r:id="rId122"/>
    <p:sldId id="1678" r:id="rId123"/>
    <p:sldId id="1795" r:id="rId124"/>
    <p:sldId id="1679" r:id="rId125"/>
    <p:sldId id="1680" r:id="rId126"/>
    <p:sldId id="1682" r:id="rId127"/>
    <p:sldId id="1796" r:id="rId128"/>
    <p:sldId id="1681" r:id="rId129"/>
    <p:sldId id="1797" r:id="rId130"/>
    <p:sldId id="1802" r:id="rId131"/>
    <p:sldId id="1709" r:id="rId132"/>
    <p:sldId id="1668" r:id="rId133"/>
    <p:sldId id="1512" r:id="rId134"/>
    <p:sldId id="1640" r:id="rId135"/>
    <p:sldId id="1641" r:id="rId136"/>
    <p:sldId id="1745" r:id="rId137"/>
    <p:sldId id="1475" r:id="rId138"/>
    <p:sldId id="1746" r:id="rId139"/>
    <p:sldId id="1574" r:id="rId140"/>
    <p:sldId id="1675" r:id="rId141"/>
    <p:sldId id="1851" r:id="rId142"/>
    <p:sldId id="1852" r:id="rId143"/>
    <p:sldId id="1850" r:id="rId144"/>
    <p:sldId id="1853" r:id="rId145"/>
    <p:sldId id="1531" r:id="rId146"/>
    <p:sldId id="1481" r:id="rId147"/>
    <p:sldId id="1859" r:id="rId148"/>
    <p:sldId id="1860" r:id="rId149"/>
    <p:sldId id="1052" r:id="rId150"/>
    <p:sldId id="1875" r:id="rId151"/>
    <p:sldId id="1876" r:id="rId152"/>
    <p:sldId id="1877" r:id="rId153"/>
    <p:sldId id="1834" r:id="rId154"/>
    <p:sldId id="1729" r:id="rId155"/>
    <p:sldId id="1731" r:id="rId156"/>
    <p:sldId id="1809" r:id="rId157"/>
    <p:sldId id="1808" r:id="rId158"/>
    <p:sldId id="1807" r:id="rId159"/>
    <p:sldId id="1806" r:id="rId160"/>
    <p:sldId id="1810" r:id="rId161"/>
    <p:sldId id="1838" r:id="rId162"/>
    <p:sldId id="1839" r:id="rId163"/>
    <p:sldId id="1840" r:id="rId164"/>
    <p:sldId id="1732" r:id="rId165"/>
    <p:sldId id="1734" r:id="rId166"/>
    <p:sldId id="1827" r:id="rId167"/>
    <p:sldId id="1651" r:id="rId168"/>
    <p:sldId id="1452" r:id="rId169"/>
    <p:sldId id="1826" r:id="rId170"/>
    <p:sldId id="1550" r:id="rId171"/>
    <p:sldId id="1828" r:id="rId172"/>
    <p:sldId id="1871" r:id="rId173"/>
    <p:sldId id="1873" r:id="rId174"/>
  </p:sldIdLst>
  <p:sldSz cx="12192000" cy="6858000"/>
  <p:notesSz cx="6858000" cy="9144000"/>
  <p:defaultTextStyle>
    <a:defPPr>
      <a:defRPr lang="en-US"/>
    </a:defPPr>
    <a:lvl1pPr marL="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0" autoAdjust="0"/>
    <p:restoredTop sz="86732" autoAdjust="0"/>
  </p:normalViewPr>
  <p:slideViewPr>
    <p:cSldViewPr>
      <p:cViewPr varScale="1">
        <p:scale>
          <a:sx n="52" d="100"/>
          <a:sy n="52" d="100"/>
        </p:scale>
        <p:origin x="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28"/>
    </p:cViewPr>
  </p:sorterViewPr>
  <p:notesViewPr>
    <p:cSldViewPr>
      <p:cViewPr varScale="1">
        <p:scale>
          <a:sx n="89" d="100"/>
          <a:sy n="89" d="100"/>
        </p:scale>
        <p:origin x="-384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handoutMaster" Target="handoutMasters/handout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B29018-59A0-42E1-A02D-D3214B7462F5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91A8DE-BD28-47DB-AE18-4FAB3E8E6330}">
      <dgm:prSet phldrT="[Text]"/>
      <dgm:spPr/>
      <dgm:t>
        <a:bodyPr/>
        <a:lstStyle/>
        <a:p>
          <a:r>
            <a:rPr lang="en-US" dirty="0" smtClean="0"/>
            <a:t>Power</a:t>
          </a:r>
          <a:endParaRPr lang="en-US" dirty="0"/>
        </a:p>
      </dgm:t>
    </dgm:pt>
    <dgm:pt modelId="{761D0908-D445-4D2F-B5FC-C49F1FF7239B}" type="parTrans" cxnId="{37683C67-48DA-4088-BAC6-37C1EFF5B4CB}">
      <dgm:prSet/>
      <dgm:spPr/>
      <dgm:t>
        <a:bodyPr/>
        <a:lstStyle/>
        <a:p>
          <a:endParaRPr lang="en-US"/>
        </a:p>
      </dgm:t>
    </dgm:pt>
    <dgm:pt modelId="{4B093602-7BE0-42A2-8F4F-B21157BE60E6}" type="sibTrans" cxnId="{37683C67-48DA-4088-BAC6-37C1EFF5B4CB}">
      <dgm:prSet/>
      <dgm:spPr/>
      <dgm:t>
        <a:bodyPr/>
        <a:lstStyle/>
        <a:p>
          <a:endParaRPr lang="en-US"/>
        </a:p>
      </dgm:t>
    </dgm:pt>
    <dgm:pt modelId="{651DD01E-0262-4A6D-970A-D4666F983D1F}">
      <dgm:prSet phldrT="[Text]"/>
      <dgm:spPr/>
      <dgm:t>
        <a:bodyPr/>
        <a:lstStyle/>
        <a:p>
          <a:r>
            <a:rPr lang="en-US" dirty="0" smtClean="0"/>
            <a:t>2500 </a:t>
          </a:r>
          <a:r>
            <a:rPr lang="en-US" dirty="0" err="1" smtClean="0"/>
            <a:t>kCal</a:t>
          </a:r>
          <a:r>
            <a:rPr lang="en-US" dirty="0" smtClean="0"/>
            <a:t>/day = 100Watts</a:t>
          </a:r>
          <a:endParaRPr lang="en-US" dirty="0"/>
        </a:p>
      </dgm:t>
    </dgm:pt>
    <dgm:pt modelId="{C2FA9571-3386-4F16-9F45-C2DD386DD3A1}" type="parTrans" cxnId="{9A7B0FE3-9145-4AAE-BA3B-CD919D341BB5}">
      <dgm:prSet/>
      <dgm:spPr/>
      <dgm:t>
        <a:bodyPr/>
        <a:lstStyle/>
        <a:p>
          <a:endParaRPr lang="en-US"/>
        </a:p>
      </dgm:t>
    </dgm:pt>
    <dgm:pt modelId="{78D2765A-10E4-477F-8D25-640593EF6D3A}" type="sibTrans" cxnId="{9A7B0FE3-9145-4AAE-BA3B-CD919D341BB5}">
      <dgm:prSet/>
      <dgm:spPr/>
      <dgm:t>
        <a:bodyPr/>
        <a:lstStyle/>
        <a:p>
          <a:endParaRPr lang="en-US"/>
        </a:p>
      </dgm:t>
    </dgm:pt>
    <dgm:pt modelId="{F0909498-B495-4572-9073-B6B65456C9F0}">
      <dgm:prSet phldrT="[Text]"/>
      <dgm:spPr/>
      <dgm:t>
        <a:bodyPr/>
        <a:lstStyle/>
        <a:p>
          <a:r>
            <a:rPr lang="en-US" dirty="0" smtClean="0"/>
            <a:t>Clock speed</a:t>
          </a:r>
          <a:endParaRPr lang="en-US" dirty="0"/>
        </a:p>
      </dgm:t>
    </dgm:pt>
    <dgm:pt modelId="{55A30D49-60FE-4685-91F0-302B87AD84E7}" type="parTrans" cxnId="{618907A6-557F-411A-961D-46865D976568}">
      <dgm:prSet/>
      <dgm:spPr/>
      <dgm:t>
        <a:bodyPr/>
        <a:lstStyle/>
        <a:p>
          <a:endParaRPr lang="en-US"/>
        </a:p>
      </dgm:t>
    </dgm:pt>
    <dgm:pt modelId="{8D570A9A-3A4F-4673-B634-6D96B39F05CF}" type="sibTrans" cxnId="{618907A6-557F-411A-961D-46865D976568}">
      <dgm:prSet/>
      <dgm:spPr/>
      <dgm:t>
        <a:bodyPr/>
        <a:lstStyle/>
        <a:p>
          <a:endParaRPr lang="en-US"/>
        </a:p>
      </dgm:t>
    </dgm:pt>
    <dgm:pt modelId="{2146A6AE-6493-4FD6-930F-1FDFA62205E8}">
      <dgm:prSet phldrT="[Text]"/>
      <dgm:spPr/>
      <dgm:t>
        <a:bodyPr/>
        <a:lstStyle/>
        <a:p>
          <a:r>
            <a:rPr lang="en-US" dirty="0" smtClean="0"/>
            <a:t>1 Hz to 1kHz</a:t>
          </a:r>
          <a:endParaRPr lang="en-US" dirty="0"/>
        </a:p>
      </dgm:t>
    </dgm:pt>
    <dgm:pt modelId="{3061B486-DFBF-4A3C-A639-18365F147D65}" type="parTrans" cxnId="{723B5151-1481-44CA-A70D-07F3F8F3BF56}">
      <dgm:prSet/>
      <dgm:spPr/>
      <dgm:t>
        <a:bodyPr/>
        <a:lstStyle/>
        <a:p>
          <a:endParaRPr lang="en-US"/>
        </a:p>
      </dgm:t>
    </dgm:pt>
    <dgm:pt modelId="{2D56A713-AA6F-4D58-ACC0-B2CB999EA73F}" type="sibTrans" cxnId="{723B5151-1481-44CA-A70D-07F3F8F3BF56}">
      <dgm:prSet/>
      <dgm:spPr/>
      <dgm:t>
        <a:bodyPr/>
        <a:lstStyle/>
        <a:p>
          <a:endParaRPr lang="en-US"/>
        </a:p>
      </dgm:t>
    </dgm:pt>
    <dgm:pt modelId="{7F7EE2F8-B3A2-420D-9C40-2A11036BBBD6}">
      <dgm:prSet phldrT="[Text]"/>
      <dgm:spPr/>
      <dgm:t>
        <a:bodyPr/>
        <a:lstStyle/>
        <a:p>
          <a:r>
            <a:rPr lang="en-US" dirty="0" smtClean="0"/>
            <a:t>Training time</a:t>
          </a:r>
          <a:endParaRPr lang="en-US" dirty="0"/>
        </a:p>
      </dgm:t>
    </dgm:pt>
    <dgm:pt modelId="{76F8CB89-18D2-4B81-B18C-4E8EA0402E40}" type="parTrans" cxnId="{A9B7C2EA-29D5-4328-8D37-13A809701E6E}">
      <dgm:prSet/>
      <dgm:spPr/>
      <dgm:t>
        <a:bodyPr/>
        <a:lstStyle/>
        <a:p>
          <a:endParaRPr lang="en-US"/>
        </a:p>
      </dgm:t>
    </dgm:pt>
    <dgm:pt modelId="{EFFF4AC2-D0BE-4C6E-837D-40D146DB6208}" type="sibTrans" cxnId="{A9B7C2EA-29D5-4328-8D37-13A809701E6E}">
      <dgm:prSet/>
      <dgm:spPr/>
      <dgm:t>
        <a:bodyPr/>
        <a:lstStyle/>
        <a:p>
          <a:endParaRPr lang="en-US"/>
        </a:p>
      </dgm:t>
    </dgm:pt>
    <dgm:pt modelId="{39040F83-350C-41BE-A0EE-3D3D6E92F767}">
      <dgm:prSet phldrT="[Text]"/>
      <dgm:spPr/>
      <dgm:t>
        <a:bodyPr/>
        <a:lstStyle/>
        <a:p>
          <a:r>
            <a:rPr lang="en-US" dirty="0" smtClean="0"/>
            <a:t>18 years</a:t>
          </a:r>
          <a:endParaRPr lang="en-US" dirty="0"/>
        </a:p>
      </dgm:t>
    </dgm:pt>
    <dgm:pt modelId="{73D2DDAE-A14A-410E-9E91-9999E5EED1F9}" type="parTrans" cxnId="{1E799ACE-500A-47C0-8522-6A91BEB9EBCF}">
      <dgm:prSet/>
      <dgm:spPr/>
      <dgm:t>
        <a:bodyPr/>
        <a:lstStyle/>
        <a:p>
          <a:endParaRPr lang="en-US"/>
        </a:p>
      </dgm:t>
    </dgm:pt>
    <dgm:pt modelId="{1F9CA64C-2AC5-407B-B2D0-1D1568F741A8}" type="sibTrans" cxnId="{1E799ACE-500A-47C0-8522-6A91BEB9EBCF}">
      <dgm:prSet/>
      <dgm:spPr/>
      <dgm:t>
        <a:bodyPr/>
        <a:lstStyle/>
        <a:p>
          <a:endParaRPr lang="en-US"/>
        </a:p>
      </dgm:t>
    </dgm:pt>
    <dgm:pt modelId="{6831D90C-3602-4021-896B-A99D311FE6AF}" type="pres">
      <dgm:prSet presAssocID="{D0B29018-59A0-42E1-A02D-D3214B7462F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20A7F1-D991-4455-ACFA-7CC3B3ADD3F2}" type="pres">
      <dgm:prSet presAssocID="{7E91A8DE-BD28-47DB-AE18-4FAB3E8E6330}" presName="compositeNode" presStyleCnt="0">
        <dgm:presLayoutVars>
          <dgm:bulletEnabled val="1"/>
        </dgm:presLayoutVars>
      </dgm:prSet>
      <dgm:spPr/>
    </dgm:pt>
    <dgm:pt modelId="{FB04CB55-D1BE-47CB-A21B-14C13CE101EA}" type="pres">
      <dgm:prSet presAssocID="{7E91A8DE-BD28-47DB-AE18-4FAB3E8E6330}" presName="bgRect" presStyleLbl="node1" presStyleIdx="0" presStyleCnt="3" custScaleX="168220" custScaleY="99817"/>
      <dgm:spPr/>
      <dgm:t>
        <a:bodyPr/>
        <a:lstStyle/>
        <a:p>
          <a:endParaRPr lang="en-US"/>
        </a:p>
      </dgm:t>
    </dgm:pt>
    <dgm:pt modelId="{58284974-D57C-41FA-9E00-942FE26041C2}" type="pres">
      <dgm:prSet presAssocID="{7E91A8DE-BD28-47DB-AE18-4FAB3E8E6330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97758-7780-4B4F-8BDF-7E9A7C5B6205}" type="pres">
      <dgm:prSet presAssocID="{7E91A8DE-BD28-47DB-AE18-4FAB3E8E633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A84EE-5E91-4578-9832-1A6469806E01}" type="pres">
      <dgm:prSet presAssocID="{4B093602-7BE0-42A2-8F4F-B21157BE60E6}" presName="hSp" presStyleCnt="0"/>
      <dgm:spPr/>
    </dgm:pt>
    <dgm:pt modelId="{3303278B-CF21-4271-B131-A8FECA0FC363}" type="pres">
      <dgm:prSet presAssocID="{4B093602-7BE0-42A2-8F4F-B21157BE60E6}" presName="vProcSp" presStyleCnt="0"/>
      <dgm:spPr/>
    </dgm:pt>
    <dgm:pt modelId="{443DC909-241F-4D61-998B-780B09741ED7}" type="pres">
      <dgm:prSet presAssocID="{4B093602-7BE0-42A2-8F4F-B21157BE60E6}" presName="vSp1" presStyleCnt="0"/>
      <dgm:spPr/>
    </dgm:pt>
    <dgm:pt modelId="{92633E95-0D2C-4501-B465-6764BE74D390}" type="pres">
      <dgm:prSet presAssocID="{4B093602-7BE0-42A2-8F4F-B21157BE60E6}" presName="simulatedConn" presStyleLbl="solidFgAcc1" presStyleIdx="0" presStyleCnt="2"/>
      <dgm:spPr/>
    </dgm:pt>
    <dgm:pt modelId="{18A9B622-9265-45A0-B6AE-8DCC9E171188}" type="pres">
      <dgm:prSet presAssocID="{4B093602-7BE0-42A2-8F4F-B21157BE60E6}" presName="vSp2" presStyleCnt="0"/>
      <dgm:spPr/>
    </dgm:pt>
    <dgm:pt modelId="{4084DE79-7978-4427-9575-900D8A6204C1}" type="pres">
      <dgm:prSet presAssocID="{4B093602-7BE0-42A2-8F4F-B21157BE60E6}" presName="sibTrans" presStyleCnt="0"/>
      <dgm:spPr/>
    </dgm:pt>
    <dgm:pt modelId="{EBB8FE9D-6ABF-4FA1-B853-6D98B08BAF20}" type="pres">
      <dgm:prSet presAssocID="{F0909498-B495-4572-9073-B6B65456C9F0}" presName="compositeNode" presStyleCnt="0">
        <dgm:presLayoutVars>
          <dgm:bulletEnabled val="1"/>
        </dgm:presLayoutVars>
      </dgm:prSet>
      <dgm:spPr/>
    </dgm:pt>
    <dgm:pt modelId="{7DF3BDF8-0FFE-43E7-9D56-174D2A15667C}" type="pres">
      <dgm:prSet presAssocID="{F0909498-B495-4572-9073-B6B65456C9F0}" presName="bgRect" presStyleLbl="node1" presStyleIdx="1" presStyleCnt="3" custLinFactNeighborY="2778"/>
      <dgm:spPr/>
      <dgm:t>
        <a:bodyPr/>
        <a:lstStyle/>
        <a:p>
          <a:endParaRPr lang="en-US"/>
        </a:p>
      </dgm:t>
    </dgm:pt>
    <dgm:pt modelId="{4A66EECE-3B15-487A-9377-BF46B3B7615C}" type="pres">
      <dgm:prSet presAssocID="{F0909498-B495-4572-9073-B6B65456C9F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F820-C20D-47D0-9BD7-C85B1AF2855E}" type="pres">
      <dgm:prSet presAssocID="{F0909498-B495-4572-9073-B6B65456C9F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BF00DA-1B26-4DF2-98E6-2C9A3AB6C8C1}" type="pres">
      <dgm:prSet presAssocID="{8D570A9A-3A4F-4673-B634-6D96B39F05CF}" presName="hSp" presStyleCnt="0"/>
      <dgm:spPr/>
    </dgm:pt>
    <dgm:pt modelId="{AF1B32BA-49DD-4E7B-8A94-AB3817E90BB3}" type="pres">
      <dgm:prSet presAssocID="{8D570A9A-3A4F-4673-B634-6D96B39F05CF}" presName="vProcSp" presStyleCnt="0"/>
      <dgm:spPr/>
    </dgm:pt>
    <dgm:pt modelId="{8428F614-394A-4ACA-ADAC-6A351FAE5D53}" type="pres">
      <dgm:prSet presAssocID="{8D570A9A-3A4F-4673-B634-6D96B39F05CF}" presName="vSp1" presStyleCnt="0"/>
      <dgm:spPr/>
    </dgm:pt>
    <dgm:pt modelId="{974A4A9C-2627-4490-8A57-747C8B335DBD}" type="pres">
      <dgm:prSet presAssocID="{8D570A9A-3A4F-4673-B634-6D96B39F05CF}" presName="simulatedConn" presStyleLbl="solidFgAcc1" presStyleIdx="1" presStyleCnt="2"/>
      <dgm:spPr/>
    </dgm:pt>
    <dgm:pt modelId="{B2C51C27-744A-42EC-949E-AB2040311786}" type="pres">
      <dgm:prSet presAssocID="{8D570A9A-3A4F-4673-B634-6D96B39F05CF}" presName="vSp2" presStyleCnt="0"/>
      <dgm:spPr/>
    </dgm:pt>
    <dgm:pt modelId="{12A09CB5-6473-4067-B2E3-CB5F15E800C5}" type="pres">
      <dgm:prSet presAssocID="{8D570A9A-3A4F-4673-B634-6D96B39F05CF}" presName="sibTrans" presStyleCnt="0"/>
      <dgm:spPr/>
    </dgm:pt>
    <dgm:pt modelId="{BBDF53D0-7BB5-4B0E-A241-D53BBD974CB6}" type="pres">
      <dgm:prSet presAssocID="{7F7EE2F8-B3A2-420D-9C40-2A11036BBBD6}" presName="compositeNode" presStyleCnt="0">
        <dgm:presLayoutVars>
          <dgm:bulletEnabled val="1"/>
        </dgm:presLayoutVars>
      </dgm:prSet>
      <dgm:spPr/>
    </dgm:pt>
    <dgm:pt modelId="{9A50AB78-5549-4F83-B9A0-C228CCE95D7A}" type="pres">
      <dgm:prSet presAssocID="{7F7EE2F8-B3A2-420D-9C40-2A11036BBBD6}" presName="bgRect" presStyleLbl="node1" presStyleIdx="2" presStyleCnt="3" custScaleY="100000" custLinFactNeighborX="280" custLinFactNeighborY="149"/>
      <dgm:spPr/>
      <dgm:t>
        <a:bodyPr/>
        <a:lstStyle/>
        <a:p>
          <a:endParaRPr lang="en-US"/>
        </a:p>
      </dgm:t>
    </dgm:pt>
    <dgm:pt modelId="{6EA05854-9AFA-4347-9F8C-5185AAA02DD5}" type="pres">
      <dgm:prSet presAssocID="{7F7EE2F8-B3A2-420D-9C40-2A11036BBBD6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633A1D-235E-46B9-A7B2-A21438664CB7}" type="pres">
      <dgm:prSet presAssocID="{7F7EE2F8-B3A2-420D-9C40-2A11036BBBD6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B7C2EA-29D5-4328-8D37-13A809701E6E}" srcId="{D0B29018-59A0-42E1-A02D-D3214B7462F5}" destId="{7F7EE2F8-B3A2-420D-9C40-2A11036BBBD6}" srcOrd="2" destOrd="0" parTransId="{76F8CB89-18D2-4B81-B18C-4E8EA0402E40}" sibTransId="{EFFF4AC2-D0BE-4C6E-837D-40D146DB6208}"/>
    <dgm:cxn modelId="{F09CD937-797D-4E98-A0B5-CFF163B605E7}" type="presOf" srcId="{D0B29018-59A0-42E1-A02D-D3214B7462F5}" destId="{6831D90C-3602-4021-896B-A99D311FE6AF}" srcOrd="0" destOrd="0" presId="urn:microsoft.com/office/officeart/2005/8/layout/hProcess7"/>
    <dgm:cxn modelId="{37683C67-48DA-4088-BAC6-37C1EFF5B4CB}" srcId="{D0B29018-59A0-42E1-A02D-D3214B7462F5}" destId="{7E91A8DE-BD28-47DB-AE18-4FAB3E8E6330}" srcOrd="0" destOrd="0" parTransId="{761D0908-D445-4D2F-B5FC-C49F1FF7239B}" sibTransId="{4B093602-7BE0-42A2-8F4F-B21157BE60E6}"/>
    <dgm:cxn modelId="{2F4ABC77-E54C-49F4-8015-698EBBF9C02E}" type="presOf" srcId="{7F7EE2F8-B3A2-420D-9C40-2A11036BBBD6}" destId="{9A50AB78-5549-4F83-B9A0-C228CCE95D7A}" srcOrd="0" destOrd="0" presId="urn:microsoft.com/office/officeart/2005/8/layout/hProcess7"/>
    <dgm:cxn modelId="{618907A6-557F-411A-961D-46865D976568}" srcId="{D0B29018-59A0-42E1-A02D-D3214B7462F5}" destId="{F0909498-B495-4572-9073-B6B65456C9F0}" srcOrd="1" destOrd="0" parTransId="{55A30D49-60FE-4685-91F0-302B87AD84E7}" sibTransId="{8D570A9A-3A4F-4673-B634-6D96B39F05CF}"/>
    <dgm:cxn modelId="{179063A2-3031-46A4-9506-0B785CDBD6CD}" type="presOf" srcId="{651DD01E-0262-4A6D-970A-D4666F983D1F}" destId="{CE197758-7780-4B4F-8BDF-7E9A7C5B6205}" srcOrd="0" destOrd="0" presId="urn:microsoft.com/office/officeart/2005/8/layout/hProcess7"/>
    <dgm:cxn modelId="{21C60764-55E6-4543-9160-73FDD039D051}" type="presOf" srcId="{F0909498-B495-4572-9073-B6B65456C9F0}" destId="{4A66EECE-3B15-487A-9377-BF46B3B7615C}" srcOrd="1" destOrd="0" presId="urn:microsoft.com/office/officeart/2005/8/layout/hProcess7"/>
    <dgm:cxn modelId="{1E799ACE-500A-47C0-8522-6A91BEB9EBCF}" srcId="{7F7EE2F8-B3A2-420D-9C40-2A11036BBBD6}" destId="{39040F83-350C-41BE-A0EE-3D3D6E92F767}" srcOrd="0" destOrd="0" parTransId="{73D2DDAE-A14A-410E-9E91-9999E5EED1F9}" sibTransId="{1F9CA64C-2AC5-407B-B2D0-1D1568F741A8}"/>
    <dgm:cxn modelId="{9A7B0FE3-9145-4AAE-BA3B-CD919D341BB5}" srcId="{7E91A8DE-BD28-47DB-AE18-4FAB3E8E6330}" destId="{651DD01E-0262-4A6D-970A-D4666F983D1F}" srcOrd="0" destOrd="0" parTransId="{C2FA9571-3386-4F16-9F45-C2DD386DD3A1}" sibTransId="{78D2765A-10E4-477F-8D25-640593EF6D3A}"/>
    <dgm:cxn modelId="{723B5151-1481-44CA-A70D-07F3F8F3BF56}" srcId="{F0909498-B495-4572-9073-B6B65456C9F0}" destId="{2146A6AE-6493-4FD6-930F-1FDFA62205E8}" srcOrd="0" destOrd="0" parTransId="{3061B486-DFBF-4A3C-A639-18365F147D65}" sibTransId="{2D56A713-AA6F-4D58-ACC0-B2CB999EA73F}"/>
    <dgm:cxn modelId="{01F9B6D3-0240-4C83-9707-24D1C6FF33C5}" type="presOf" srcId="{7E91A8DE-BD28-47DB-AE18-4FAB3E8E6330}" destId="{58284974-D57C-41FA-9E00-942FE26041C2}" srcOrd="1" destOrd="0" presId="urn:microsoft.com/office/officeart/2005/8/layout/hProcess7"/>
    <dgm:cxn modelId="{8E2BB50E-F4EC-488D-8AB7-9724FFA0E82F}" type="presOf" srcId="{2146A6AE-6493-4FD6-930F-1FDFA62205E8}" destId="{9B8DF820-C20D-47D0-9BD7-C85B1AF2855E}" srcOrd="0" destOrd="0" presId="urn:microsoft.com/office/officeart/2005/8/layout/hProcess7"/>
    <dgm:cxn modelId="{80993D7F-F8E4-4EA3-99F9-AC7466ADF379}" type="presOf" srcId="{7E91A8DE-BD28-47DB-AE18-4FAB3E8E6330}" destId="{FB04CB55-D1BE-47CB-A21B-14C13CE101EA}" srcOrd="0" destOrd="0" presId="urn:microsoft.com/office/officeart/2005/8/layout/hProcess7"/>
    <dgm:cxn modelId="{08DE426D-7BDB-4FC2-A9EA-CF863591B017}" type="presOf" srcId="{39040F83-350C-41BE-A0EE-3D3D6E92F767}" destId="{09633A1D-235E-46B9-A7B2-A21438664CB7}" srcOrd="0" destOrd="0" presId="urn:microsoft.com/office/officeart/2005/8/layout/hProcess7"/>
    <dgm:cxn modelId="{2F321AAC-3AAE-4FE1-843A-7AEAB0FEE316}" type="presOf" srcId="{7F7EE2F8-B3A2-420D-9C40-2A11036BBBD6}" destId="{6EA05854-9AFA-4347-9F8C-5185AAA02DD5}" srcOrd="1" destOrd="0" presId="urn:microsoft.com/office/officeart/2005/8/layout/hProcess7"/>
    <dgm:cxn modelId="{BDCDDB07-8FD6-4E04-956C-A6CF7565B777}" type="presOf" srcId="{F0909498-B495-4572-9073-B6B65456C9F0}" destId="{7DF3BDF8-0FFE-43E7-9D56-174D2A15667C}" srcOrd="0" destOrd="0" presId="urn:microsoft.com/office/officeart/2005/8/layout/hProcess7"/>
    <dgm:cxn modelId="{6D4E6009-C6D3-473B-AE5A-1A13680D44B6}" type="presParOf" srcId="{6831D90C-3602-4021-896B-A99D311FE6AF}" destId="{F220A7F1-D991-4455-ACFA-7CC3B3ADD3F2}" srcOrd="0" destOrd="0" presId="urn:microsoft.com/office/officeart/2005/8/layout/hProcess7"/>
    <dgm:cxn modelId="{B6CEB8E4-FF9F-4AA2-B896-A31749404E80}" type="presParOf" srcId="{F220A7F1-D991-4455-ACFA-7CC3B3ADD3F2}" destId="{FB04CB55-D1BE-47CB-A21B-14C13CE101EA}" srcOrd="0" destOrd="0" presId="urn:microsoft.com/office/officeart/2005/8/layout/hProcess7"/>
    <dgm:cxn modelId="{309729DF-651D-4155-8E67-9CE2CBE799D2}" type="presParOf" srcId="{F220A7F1-D991-4455-ACFA-7CC3B3ADD3F2}" destId="{58284974-D57C-41FA-9E00-942FE26041C2}" srcOrd="1" destOrd="0" presId="urn:microsoft.com/office/officeart/2005/8/layout/hProcess7"/>
    <dgm:cxn modelId="{913BD533-A8DE-4DC9-A506-CA037B5BD638}" type="presParOf" srcId="{F220A7F1-D991-4455-ACFA-7CC3B3ADD3F2}" destId="{CE197758-7780-4B4F-8BDF-7E9A7C5B6205}" srcOrd="2" destOrd="0" presId="urn:microsoft.com/office/officeart/2005/8/layout/hProcess7"/>
    <dgm:cxn modelId="{F3C9A6B7-6427-4D45-B3ED-79361170A0E9}" type="presParOf" srcId="{6831D90C-3602-4021-896B-A99D311FE6AF}" destId="{82AA84EE-5E91-4578-9832-1A6469806E01}" srcOrd="1" destOrd="0" presId="urn:microsoft.com/office/officeart/2005/8/layout/hProcess7"/>
    <dgm:cxn modelId="{66BBC861-FC74-4C8F-9AB4-2C96C0835AD6}" type="presParOf" srcId="{6831D90C-3602-4021-896B-A99D311FE6AF}" destId="{3303278B-CF21-4271-B131-A8FECA0FC363}" srcOrd="2" destOrd="0" presId="urn:microsoft.com/office/officeart/2005/8/layout/hProcess7"/>
    <dgm:cxn modelId="{27EE0271-00A7-430B-A08D-92AB2FF1EF8F}" type="presParOf" srcId="{3303278B-CF21-4271-B131-A8FECA0FC363}" destId="{443DC909-241F-4D61-998B-780B09741ED7}" srcOrd="0" destOrd="0" presId="urn:microsoft.com/office/officeart/2005/8/layout/hProcess7"/>
    <dgm:cxn modelId="{70F037CE-256B-4A25-B37F-AF12D749BF95}" type="presParOf" srcId="{3303278B-CF21-4271-B131-A8FECA0FC363}" destId="{92633E95-0D2C-4501-B465-6764BE74D390}" srcOrd="1" destOrd="0" presId="urn:microsoft.com/office/officeart/2005/8/layout/hProcess7"/>
    <dgm:cxn modelId="{7F79541B-72B7-4A1A-893D-CCA3A98A6EF2}" type="presParOf" srcId="{3303278B-CF21-4271-B131-A8FECA0FC363}" destId="{18A9B622-9265-45A0-B6AE-8DCC9E171188}" srcOrd="2" destOrd="0" presId="urn:microsoft.com/office/officeart/2005/8/layout/hProcess7"/>
    <dgm:cxn modelId="{08C2A5B2-4539-4AE2-BEC5-C7AA51689ECA}" type="presParOf" srcId="{6831D90C-3602-4021-896B-A99D311FE6AF}" destId="{4084DE79-7978-4427-9575-900D8A6204C1}" srcOrd="3" destOrd="0" presId="urn:microsoft.com/office/officeart/2005/8/layout/hProcess7"/>
    <dgm:cxn modelId="{10AFCD71-9889-42A0-87F0-4C84342B3D5A}" type="presParOf" srcId="{6831D90C-3602-4021-896B-A99D311FE6AF}" destId="{EBB8FE9D-6ABF-4FA1-B853-6D98B08BAF20}" srcOrd="4" destOrd="0" presId="urn:microsoft.com/office/officeart/2005/8/layout/hProcess7"/>
    <dgm:cxn modelId="{E4DCAD6D-B497-4C93-B830-A658A1C735B4}" type="presParOf" srcId="{EBB8FE9D-6ABF-4FA1-B853-6D98B08BAF20}" destId="{7DF3BDF8-0FFE-43E7-9D56-174D2A15667C}" srcOrd="0" destOrd="0" presId="urn:microsoft.com/office/officeart/2005/8/layout/hProcess7"/>
    <dgm:cxn modelId="{AEF19077-C507-4A1F-A92D-DB445210AA06}" type="presParOf" srcId="{EBB8FE9D-6ABF-4FA1-B853-6D98B08BAF20}" destId="{4A66EECE-3B15-487A-9377-BF46B3B7615C}" srcOrd="1" destOrd="0" presId="urn:microsoft.com/office/officeart/2005/8/layout/hProcess7"/>
    <dgm:cxn modelId="{D6DA7EE2-C7B3-4AED-8456-9CE55BC38104}" type="presParOf" srcId="{EBB8FE9D-6ABF-4FA1-B853-6D98B08BAF20}" destId="{9B8DF820-C20D-47D0-9BD7-C85B1AF2855E}" srcOrd="2" destOrd="0" presId="urn:microsoft.com/office/officeart/2005/8/layout/hProcess7"/>
    <dgm:cxn modelId="{C2D6A8D1-CEA9-4A68-86FD-F0F9661AB794}" type="presParOf" srcId="{6831D90C-3602-4021-896B-A99D311FE6AF}" destId="{81BF00DA-1B26-4DF2-98E6-2C9A3AB6C8C1}" srcOrd="5" destOrd="0" presId="urn:microsoft.com/office/officeart/2005/8/layout/hProcess7"/>
    <dgm:cxn modelId="{E42C3053-0E36-4B10-808F-6A4082BA50B4}" type="presParOf" srcId="{6831D90C-3602-4021-896B-A99D311FE6AF}" destId="{AF1B32BA-49DD-4E7B-8A94-AB3817E90BB3}" srcOrd="6" destOrd="0" presId="urn:microsoft.com/office/officeart/2005/8/layout/hProcess7"/>
    <dgm:cxn modelId="{1FFC30FB-7807-47E1-A711-BE80D26AED17}" type="presParOf" srcId="{AF1B32BA-49DD-4E7B-8A94-AB3817E90BB3}" destId="{8428F614-394A-4ACA-ADAC-6A351FAE5D53}" srcOrd="0" destOrd="0" presId="urn:microsoft.com/office/officeart/2005/8/layout/hProcess7"/>
    <dgm:cxn modelId="{F293AF95-B703-4943-B781-AC64EDA6C782}" type="presParOf" srcId="{AF1B32BA-49DD-4E7B-8A94-AB3817E90BB3}" destId="{974A4A9C-2627-4490-8A57-747C8B335DBD}" srcOrd="1" destOrd="0" presId="urn:microsoft.com/office/officeart/2005/8/layout/hProcess7"/>
    <dgm:cxn modelId="{C3CA899E-2C05-462D-A540-B731D43433C3}" type="presParOf" srcId="{AF1B32BA-49DD-4E7B-8A94-AB3817E90BB3}" destId="{B2C51C27-744A-42EC-949E-AB2040311786}" srcOrd="2" destOrd="0" presId="urn:microsoft.com/office/officeart/2005/8/layout/hProcess7"/>
    <dgm:cxn modelId="{FEB9B3D1-F3E9-499E-BEDB-ACBC83813D4D}" type="presParOf" srcId="{6831D90C-3602-4021-896B-A99D311FE6AF}" destId="{12A09CB5-6473-4067-B2E3-CB5F15E800C5}" srcOrd="7" destOrd="0" presId="urn:microsoft.com/office/officeart/2005/8/layout/hProcess7"/>
    <dgm:cxn modelId="{09828104-BDDA-4FDE-8DE8-B623CE2C5E8F}" type="presParOf" srcId="{6831D90C-3602-4021-896B-A99D311FE6AF}" destId="{BBDF53D0-7BB5-4B0E-A241-D53BBD974CB6}" srcOrd="8" destOrd="0" presId="urn:microsoft.com/office/officeart/2005/8/layout/hProcess7"/>
    <dgm:cxn modelId="{187B39D1-F66B-4DB6-B723-AC59165C7D7E}" type="presParOf" srcId="{BBDF53D0-7BB5-4B0E-A241-D53BBD974CB6}" destId="{9A50AB78-5549-4F83-B9A0-C228CCE95D7A}" srcOrd="0" destOrd="0" presId="urn:microsoft.com/office/officeart/2005/8/layout/hProcess7"/>
    <dgm:cxn modelId="{2F652DED-03C0-47D0-86D4-527166A0642B}" type="presParOf" srcId="{BBDF53D0-7BB5-4B0E-A241-D53BBD974CB6}" destId="{6EA05854-9AFA-4347-9F8C-5185AAA02DD5}" srcOrd="1" destOrd="0" presId="urn:microsoft.com/office/officeart/2005/8/layout/hProcess7"/>
    <dgm:cxn modelId="{5A674AC8-9E8B-4214-8F17-908DF5DEB3B9}" type="presParOf" srcId="{BBDF53D0-7BB5-4B0E-A241-D53BBD974CB6}" destId="{09633A1D-235E-46B9-A7B2-A21438664CB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B29018-59A0-42E1-A02D-D3214B7462F5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91A8DE-BD28-47DB-AE18-4FAB3E8E6330}">
      <dgm:prSet phldrT="[Text]"/>
      <dgm:spPr/>
      <dgm:t>
        <a:bodyPr/>
        <a:lstStyle/>
        <a:p>
          <a:r>
            <a:rPr lang="en-US" dirty="0" smtClean="0"/>
            <a:t>Power</a:t>
          </a:r>
          <a:endParaRPr lang="en-US" dirty="0"/>
        </a:p>
      </dgm:t>
    </dgm:pt>
    <dgm:pt modelId="{761D0908-D445-4D2F-B5FC-C49F1FF7239B}" type="parTrans" cxnId="{37683C67-48DA-4088-BAC6-37C1EFF5B4CB}">
      <dgm:prSet/>
      <dgm:spPr/>
      <dgm:t>
        <a:bodyPr/>
        <a:lstStyle/>
        <a:p>
          <a:endParaRPr lang="en-US"/>
        </a:p>
      </dgm:t>
    </dgm:pt>
    <dgm:pt modelId="{4B093602-7BE0-42A2-8F4F-B21157BE60E6}" type="sibTrans" cxnId="{37683C67-48DA-4088-BAC6-37C1EFF5B4CB}">
      <dgm:prSet/>
      <dgm:spPr/>
      <dgm:t>
        <a:bodyPr/>
        <a:lstStyle/>
        <a:p>
          <a:endParaRPr lang="en-US"/>
        </a:p>
      </dgm:t>
    </dgm:pt>
    <dgm:pt modelId="{651DD01E-0262-4A6D-970A-D4666F983D1F}">
      <dgm:prSet phldrT="[Text]"/>
      <dgm:spPr/>
      <dgm:t>
        <a:bodyPr/>
        <a:lstStyle/>
        <a:p>
          <a:r>
            <a:rPr lang="en-US" dirty="0" smtClean="0"/>
            <a:t>100 kW to 1 MW</a:t>
          </a:r>
          <a:endParaRPr lang="en-US" dirty="0"/>
        </a:p>
      </dgm:t>
    </dgm:pt>
    <dgm:pt modelId="{C2FA9571-3386-4F16-9F45-C2DD386DD3A1}" type="parTrans" cxnId="{9A7B0FE3-9145-4AAE-BA3B-CD919D341BB5}">
      <dgm:prSet/>
      <dgm:spPr/>
      <dgm:t>
        <a:bodyPr/>
        <a:lstStyle/>
        <a:p>
          <a:endParaRPr lang="en-US"/>
        </a:p>
      </dgm:t>
    </dgm:pt>
    <dgm:pt modelId="{78D2765A-10E4-477F-8D25-640593EF6D3A}" type="sibTrans" cxnId="{9A7B0FE3-9145-4AAE-BA3B-CD919D341BB5}">
      <dgm:prSet/>
      <dgm:spPr/>
      <dgm:t>
        <a:bodyPr/>
        <a:lstStyle/>
        <a:p>
          <a:endParaRPr lang="en-US"/>
        </a:p>
      </dgm:t>
    </dgm:pt>
    <dgm:pt modelId="{F0909498-B495-4572-9073-B6B65456C9F0}">
      <dgm:prSet phldrT="[Text]"/>
      <dgm:spPr/>
      <dgm:t>
        <a:bodyPr/>
        <a:lstStyle/>
        <a:p>
          <a:r>
            <a:rPr lang="en-US" dirty="0" smtClean="0"/>
            <a:t>Clock speed</a:t>
          </a:r>
          <a:endParaRPr lang="en-US" dirty="0"/>
        </a:p>
      </dgm:t>
    </dgm:pt>
    <dgm:pt modelId="{55A30D49-60FE-4685-91F0-302B87AD84E7}" type="parTrans" cxnId="{618907A6-557F-411A-961D-46865D976568}">
      <dgm:prSet/>
      <dgm:spPr/>
      <dgm:t>
        <a:bodyPr/>
        <a:lstStyle/>
        <a:p>
          <a:endParaRPr lang="en-US"/>
        </a:p>
      </dgm:t>
    </dgm:pt>
    <dgm:pt modelId="{8D570A9A-3A4F-4673-B634-6D96B39F05CF}" type="sibTrans" cxnId="{618907A6-557F-411A-961D-46865D976568}">
      <dgm:prSet/>
      <dgm:spPr/>
      <dgm:t>
        <a:bodyPr/>
        <a:lstStyle/>
        <a:p>
          <a:endParaRPr lang="en-US"/>
        </a:p>
      </dgm:t>
    </dgm:pt>
    <dgm:pt modelId="{2146A6AE-6493-4FD6-930F-1FDFA62205E8}">
      <dgm:prSet phldrT="[Text]"/>
      <dgm:spPr/>
      <dgm:t>
        <a:bodyPr/>
        <a:lstStyle/>
        <a:p>
          <a:r>
            <a:rPr lang="en-US" dirty="0" smtClean="0"/>
            <a:t>1 </a:t>
          </a:r>
          <a:r>
            <a:rPr lang="en-US" dirty="0" err="1" smtClean="0"/>
            <a:t>Mhz</a:t>
          </a:r>
          <a:r>
            <a:rPr lang="en-US" dirty="0" smtClean="0"/>
            <a:t> to 10MHz</a:t>
          </a:r>
          <a:endParaRPr lang="en-US" dirty="0"/>
        </a:p>
      </dgm:t>
    </dgm:pt>
    <dgm:pt modelId="{3061B486-DFBF-4A3C-A639-18365F147D65}" type="parTrans" cxnId="{723B5151-1481-44CA-A70D-07F3F8F3BF56}">
      <dgm:prSet/>
      <dgm:spPr/>
      <dgm:t>
        <a:bodyPr/>
        <a:lstStyle/>
        <a:p>
          <a:endParaRPr lang="en-US"/>
        </a:p>
      </dgm:t>
    </dgm:pt>
    <dgm:pt modelId="{2D56A713-AA6F-4D58-ACC0-B2CB999EA73F}" type="sibTrans" cxnId="{723B5151-1481-44CA-A70D-07F3F8F3BF56}">
      <dgm:prSet/>
      <dgm:spPr/>
      <dgm:t>
        <a:bodyPr/>
        <a:lstStyle/>
        <a:p>
          <a:endParaRPr lang="en-US"/>
        </a:p>
      </dgm:t>
    </dgm:pt>
    <dgm:pt modelId="{7F7EE2F8-B3A2-420D-9C40-2A11036BBBD6}">
      <dgm:prSet phldrT="[Text]"/>
      <dgm:spPr/>
      <dgm:t>
        <a:bodyPr/>
        <a:lstStyle/>
        <a:p>
          <a:r>
            <a:rPr lang="en-US" dirty="0" smtClean="0"/>
            <a:t>Training time</a:t>
          </a:r>
          <a:endParaRPr lang="en-US" dirty="0"/>
        </a:p>
      </dgm:t>
    </dgm:pt>
    <dgm:pt modelId="{76F8CB89-18D2-4B81-B18C-4E8EA0402E40}" type="parTrans" cxnId="{A9B7C2EA-29D5-4328-8D37-13A809701E6E}">
      <dgm:prSet/>
      <dgm:spPr/>
      <dgm:t>
        <a:bodyPr/>
        <a:lstStyle/>
        <a:p>
          <a:endParaRPr lang="en-US"/>
        </a:p>
      </dgm:t>
    </dgm:pt>
    <dgm:pt modelId="{EFFF4AC2-D0BE-4C6E-837D-40D146DB6208}" type="sibTrans" cxnId="{A9B7C2EA-29D5-4328-8D37-13A809701E6E}">
      <dgm:prSet/>
      <dgm:spPr/>
      <dgm:t>
        <a:bodyPr/>
        <a:lstStyle/>
        <a:p>
          <a:endParaRPr lang="en-US"/>
        </a:p>
      </dgm:t>
    </dgm:pt>
    <dgm:pt modelId="{39040F83-350C-41BE-A0EE-3D3D6E92F767}">
      <dgm:prSet phldrT="[Text]"/>
      <dgm:spPr/>
      <dgm:t>
        <a:bodyPr/>
        <a:lstStyle/>
        <a:p>
          <a:r>
            <a:rPr lang="en-US" dirty="0" smtClean="0"/>
            <a:t>1 week </a:t>
          </a:r>
          <a:endParaRPr lang="en-US" dirty="0"/>
        </a:p>
      </dgm:t>
    </dgm:pt>
    <dgm:pt modelId="{73D2DDAE-A14A-410E-9E91-9999E5EED1F9}" type="parTrans" cxnId="{1E799ACE-500A-47C0-8522-6A91BEB9EBCF}">
      <dgm:prSet/>
      <dgm:spPr/>
      <dgm:t>
        <a:bodyPr/>
        <a:lstStyle/>
        <a:p>
          <a:endParaRPr lang="en-US"/>
        </a:p>
      </dgm:t>
    </dgm:pt>
    <dgm:pt modelId="{1F9CA64C-2AC5-407B-B2D0-1D1568F741A8}" type="sibTrans" cxnId="{1E799ACE-500A-47C0-8522-6A91BEB9EBCF}">
      <dgm:prSet/>
      <dgm:spPr/>
      <dgm:t>
        <a:bodyPr/>
        <a:lstStyle/>
        <a:p>
          <a:endParaRPr lang="en-US"/>
        </a:p>
      </dgm:t>
    </dgm:pt>
    <dgm:pt modelId="{6831D90C-3602-4021-896B-A99D311FE6AF}" type="pres">
      <dgm:prSet presAssocID="{D0B29018-59A0-42E1-A02D-D3214B7462F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20A7F1-D991-4455-ACFA-7CC3B3ADD3F2}" type="pres">
      <dgm:prSet presAssocID="{7E91A8DE-BD28-47DB-AE18-4FAB3E8E6330}" presName="compositeNode" presStyleCnt="0">
        <dgm:presLayoutVars>
          <dgm:bulletEnabled val="1"/>
        </dgm:presLayoutVars>
      </dgm:prSet>
      <dgm:spPr/>
    </dgm:pt>
    <dgm:pt modelId="{FB04CB55-D1BE-47CB-A21B-14C13CE101EA}" type="pres">
      <dgm:prSet presAssocID="{7E91A8DE-BD28-47DB-AE18-4FAB3E8E6330}" presName="bgRect" presStyleLbl="node1" presStyleIdx="0" presStyleCnt="3" custScaleX="168220" custScaleY="99817" custLinFactNeighborX="-280" custLinFactNeighborY="-3571"/>
      <dgm:spPr/>
      <dgm:t>
        <a:bodyPr/>
        <a:lstStyle/>
        <a:p>
          <a:endParaRPr lang="en-US"/>
        </a:p>
      </dgm:t>
    </dgm:pt>
    <dgm:pt modelId="{58284974-D57C-41FA-9E00-942FE26041C2}" type="pres">
      <dgm:prSet presAssocID="{7E91A8DE-BD28-47DB-AE18-4FAB3E8E6330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97758-7780-4B4F-8BDF-7E9A7C5B6205}" type="pres">
      <dgm:prSet presAssocID="{7E91A8DE-BD28-47DB-AE18-4FAB3E8E633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A84EE-5E91-4578-9832-1A6469806E01}" type="pres">
      <dgm:prSet presAssocID="{4B093602-7BE0-42A2-8F4F-B21157BE60E6}" presName="hSp" presStyleCnt="0"/>
      <dgm:spPr/>
    </dgm:pt>
    <dgm:pt modelId="{3303278B-CF21-4271-B131-A8FECA0FC363}" type="pres">
      <dgm:prSet presAssocID="{4B093602-7BE0-42A2-8F4F-B21157BE60E6}" presName="vProcSp" presStyleCnt="0"/>
      <dgm:spPr/>
    </dgm:pt>
    <dgm:pt modelId="{443DC909-241F-4D61-998B-780B09741ED7}" type="pres">
      <dgm:prSet presAssocID="{4B093602-7BE0-42A2-8F4F-B21157BE60E6}" presName="vSp1" presStyleCnt="0"/>
      <dgm:spPr/>
    </dgm:pt>
    <dgm:pt modelId="{92633E95-0D2C-4501-B465-6764BE74D390}" type="pres">
      <dgm:prSet presAssocID="{4B093602-7BE0-42A2-8F4F-B21157BE60E6}" presName="simulatedConn" presStyleLbl="solidFgAcc1" presStyleIdx="0" presStyleCnt="2"/>
      <dgm:spPr/>
    </dgm:pt>
    <dgm:pt modelId="{18A9B622-9265-45A0-B6AE-8DCC9E171188}" type="pres">
      <dgm:prSet presAssocID="{4B093602-7BE0-42A2-8F4F-B21157BE60E6}" presName="vSp2" presStyleCnt="0"/>
      <dgm:spPr/>
    </dgm:pt>
    <dgm:pt modelId="{4084DE79-7978-4427-9575-900D8A6204C1}" type="pres">
      <dgm:prSet presAssocID="{4B093602-7BE0-42A2-8F4F-B21157BE60E6}" presName="sibTrans" presStyleCnt="0"/>
      <dgm:spPr/>
    </dgm:pt>
    <dgm:pt modelId="{EBB8FE9D-6ABF-4FA1-B853-6D98B08BAF20}" type="pres">
      <dgm:prSet presAssocID="{F0909498-B495-4572-9073-B6B65456C9F0}" presName="compositeNode" presStyleCnt="0">
        <dgm:presLayoutVars>
          <dgm:bulletEnabled val="1"/>
        </dgm:presLayoutVars>
      </dgm:prSet>
      <dgm:spPr/>
    </dgm:pt>
    <dgm:pt modelId="{7DF3BDF8-0FFE-43E7-9D56-174D2A15667C}" type="pres">
      <dgm:prSet presAssocID="{F0909498-B495-4572-9073-B6B65456C9F0}" presName="bgRect" presStyleLbl="node1" presStyleIdx="1" presStyleCnt="3" custLinFactNeighborY="3571"/>
      <dgm:spPr/>
      <dgm:t>
        <a:bodyPr/>
        <a:lstStyle/>
        <a:p>
          <a:endParaRPr lang="en-US"/>
        </a:p>
      </dgm:t>
    </dgm:pt>
    <dgm:pt modelId="{4A66EECE-3B15-487A-9377-BF46B3B7615C}" type="pres">
      <dgm:prSet presAssocID="{F0909498-B495-4572-9073-B6B65456C9F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F820-C20D-47D0-9BD7-C85B1AF2855E}" type="pres">
      <dgm:prSet presAssocID="{F0909498-B495-4572-9073-B6B65456C9F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BF00DA-1B26-4DF2-98E6-2C9A3AB6C8C1}" type="pres">
      <dgm:prSet presAssocID="{8D570A9A-3A4F-4673-B634-6D96B39F05CF}" presName="hSp" presStyleCnt="0"/>
      <dgm:spPr/>
    </dgm:pt>
    <dgm:pt modelId="{AF1B32BA-49DD-4E7B-8A94-AB3817E90BB3}" type="pres">
      <dgm:prSet presAssocID="{8D570A9A-3A4F-4673-B634-6D96B39F05CF}" presName="vProcSp" presStyleCnt="0"/>
      <dgm:spPr/>
    </dgm:pt>
    <dgm:pt modelId="{8428F614-394A-4ACA-ADAC-6A351FAE5D53}" type="pres">
      <dgm:prSet presAssocID="{8D570A9A-3A4F-4673-B634-6D96B39F05CF}" presName="vSp1" presStyleCnt="0"/>
      <dgm:spPr/>
    </dgm:pt>
    <dgm:pt modelId="{974A4A9C-2627-4490-8A57-747C8B335DBD}" type="pres">
      <dgm:prSet presAssocID="{8D570A9A-3A4F-4673-B634-6D96B39F05CF}" presName="simulatedConn" presStyleLbl="solidFgAcc1" presStyleIdx="1" presStyleCnt="2"/>
      <dgm:spPr/>
    </dgm:pt>
    <dgm:pt modelId="{B2C51C27-744A-42EC-949E-AB2040311786}" type="pres">
      <dgm:prSet presAssocID="{8D570A9A-3A4F-4673-B634-6D96B39F05CF}" presName="vSp2" presStyleCnt="0"/>
      <dgm:spPr/>
    </dgm:pt>
    <dgm:pt modelId="{12A09CB5-6473-4067-B2E3-CB5F15E800C5}" type="pres">
      <dgm:prSet presAssocID="{8D570A9A-3A4F-4673-B634-6D96B39F05CF}" presName="sibTrans" presStyleCnt="0"/>
      <dgm:spPr/>
    </dgm:pt>
    <dgm:pt modelId="{BBDF53D0-7BB5-4B0E-A241-D53BBD974CB6}" type="pres">
      <dgm:prSet presAssocID="{7F7EE2F8-B3A2-420D-9C40-2A11036BBBD6}" presName="compositeNode" presStyleCnt="0">
        <dgm:presLayoutVars>
          <dgm:bulletEnabled val="1"/>
        </dgm:presLayoutVars>
      </dgm:prSet>
      <dgm:spPr/>
    </dgm:pt>
    <dgm:pt modelId="{9A50AB78-5549-4F83-B9A0-C228CCE95D7A}" type="pres">
      <dgm:prSet presAssocID="{7F7EE2F8-B3A2-420D-9C40-2A11036BBBD6}" presName="bgRect" presStyleLbl="node1" presStyleIdx="2" presStyleCnt="3"/>
      <dgm:spPr/>
      <dgm:t>
        <a:bodyPr/>
        <a:lstStyle/>
        <a:p>
          <a:endParaRPr lang="en-US"/>
        </a:p>
      </dgm:t>
    </dgm:pt>
    <dgm:pt modelId="{6EA05854-9AFA-4347-9F8C-5185AAA02DD5}" type="pres">
      <dgm:prSet presAssocID="{7F7EE2F8-B3A2-420D-9C40-2A11036BBBD6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633A1D-235E-46B9-A7B2-A21438664CB7}" type="pres">
      <dgm:prSet presAssocID="{7F7EE2F8-B3A2-420D-9C40-2A11036BBBD6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B7C2EA-29D5-4328-8D37-13A809701E6E}" srcId="{D0B29018-59A0-42E1-A02D-D3214B7462F5}" destId="{7F7EE2F8-B3A2-420D-9C40-2A11036BBBD6}" srcOrd="2" destOrd="0" parTransId="{76F8CB89-18D2-4B81-B18C-4E8EA0402E40}" sibTransId="{EFFF4AC2-D0BE-4C6E-837D-40D146DB6208}"/>
    <dgm:cxn modelId="{F09CD937-797D-4E98-A0B5-CFF163B605E7}" type="presOf" srcId="{D0B29018-59A0-42E1-A02D-D3214B7462F5}" destId="{6831D90C-3602-4021-896B-A99D311FE6AF}" srcOrd="0" destOrd="0" presId="urn:microsoft.com/office/officeart/2005/8/layout/hProcess7"/>
    <dgm:cxn modelId="{37683C67-48DA-4088-BAC6-37C1EFF5B4CB}" srcId="{D0B29018-59A0-42E1-A02D-D3214B7462F5}" destId="{7E91A8DE-BD28-47DB-AE18-4FAB3E8E6330}" srcOrd="0" destOrd="0" parTransId="{761D0908-D445-4D2F-B5FC-C49F1FF7239B}" sibTransId="{4B093602-7BE0-42A2-8F4F-B21157BE60E6}"/>
    <dgm:cxn modelId="{2F4ABC77-E54C-49F4-8015-698EBBF9C02E}" type="presOf" srcId="{7F7EE2F8-B3A2-420D-9C40-2A11036BBBD6}" destId="{9A50AB78-5549-4F83-B9A0-C228CCE95D7A}" srcOrd="0" destOrd="0" presId="urn:microsoft.com/office/officeart/2005/8/layout/hProcess7"/>
    <dgm:cxn modelId="{618907A6-557F-411A-961D-46865D976568}" srcId="{D0B29018-59A0-42E1-A02D-D3214B7462F5}" destId="{F0909498-B495-4572-9073-B6B65456C9F0}" srcOrd="1" destOrd="0" parTransId="{55A30D49-60FE-4685-91F0-302B87AD84E7}" sibTransId="{8D570A9A-3A4F-4673-B634-6D96B39F05CF}"/>
    <dgm:cxn modelId="{179063A2-3031-46A4-9506-0B785CDBD6CD}" type="presOf" srcId="{651DD01E-0262-4A6D-970A-D4666F983D1F}" destId="{CE197758-7780-4B4F-8BDF-7E9A7C5B6205}" srcOrd="0" destOrd="0" presId="urn:microsoft.com/office/officeart/2005/8/layout/hProcess7"/>
    <dgm:cxn modelId="{21C60764-55E6-4543-9160-73FDD039D051}" type="presOf" srcId="{F0909498-B495-4572-9073-B6B65456C9F0}" destId="{4A66EECE-3B15-487A-9377-BF46B3B7615C}" srcOrd="1" destOrd="0" presId="urn:microsoft.com/office/officeart/2005/8/layout/hProcess7"/>
    <dgm:cxn modelId="{1E799ACE-500A-47C0-8522-6A91BEB9EBCF}" srcId="{7F7EE2F8-B3A2-420D-9C40-2A11036BBBD6}" destId="{39040F83-350C-41BE-A0EE-3D3D6E92F767}" srcOrd="0" destOrd="0" parTransId="{73D2DDAE-A14A-410E-9E91-9999E5EED1F9}" sibTransId="{1F9CA64C-2AC5-407B-B2D0-1D1568F741A8}"/>
    <dgm:cxn modelId="{9A7B0FE3-9145-4AAE-BA3B-CD919D341BB5}" srcId="{7E91A8DE-BD28-47DB-AE18-4FAB3E8E6330}" destId="{651DD01E-0262-4A6D-970A-D4666F983D1F}" srcOrd="0" destOrd="0" parTransId="{C2FA9571-3386-4F16-9F45-C2DD386DD3A1}" sibTransId="{78D2765A-10E4-477F-8D25-640593EF6D3A}"/>
    <dgm:cxn modelId="{723B5151-1481-44CA-A70D-07F3F8F3BF56}" srcId="{F0909498-B495-4572-9073-B6B65456C9F0}" destId="{2146A6AE-6493-4FD6-930F-1FDFA62205E8}" srcOrd="0" destOrd="0" parTransId="{3061B486-DFBF-4A3C-A639-18365F147D65}" sibTransId="{2D56A713-AA6F-4D58-ACC0-B2CB999EA73F}"/>
    <dgm:cxn modelId="{01F9B6D3-0240-4C83-9707-24D1C6FF33C5}" type="presOf" srcId="{7E91A8DE-BD28-47DB-AE18-4FAB3E8E6330}" destId="{58284974-D57C-41FA-9E00-942FE26041C2}" srcOrd="1" destOrd="0" presId="urn:microsoft.com/office/officeart/2005/8/layout/hProcess7"/>
    <dgm:cxn modelId="{8E2BB50E-F4EC-488D-8AB7-9724FFA0E82F}" type="presOf" srcId="{2146A6AE-6493-4FD6-930F-1FDFA62205E8}" destId="{9B8DF820-C20D-47D0-9BD7-C85B1AF2855E}" srcOrd="0" destOrd="0" presId="urn:microsoft.com/office/officeart/2005/8/layout/hProcess7"/>
    <dgm:cxn modelId="{80993D7F-F8E4-4EA3-99F9-AC7466ADF379}" type="presOf" srcId="{7E91A8DE-BD28-47DB-AE18-4FAB3E8E6330}" destId="{FB04CB55-D1BE-47CB-A21B-14C13CE101EA}" srcOrd="0" destOrd="0" presId="urn:microsoft.com/office/officeart/2005/8/layout/hProcess7"/>
    <dgm:cxn modelId="{08DE426D-7BDB-4FC2-A9EA-CF863591B017}" type="presOf" srcId="{39040F83-350C-41BE-A0EE-3D3D6E92F767}" destId="{09633A1D-235E-46B9-A7B2-A21438664CB7}" srcOrd="0" destOrd="0" presId="urn:microsoft.com/office/officeart/2005/8/layout/hProcess7"/>
    <dgm:cxn modelId="{2F321AAC-3AAE-4FE1-843A-7AEAB0FEE316}" type="presOf" srcId="{7F7EE2F8-B3A2-420D-9C40-2A11036BBBD6}" destId="{6EA05854-9AFA-4347-9F8C-5185AAA02DD5}" srcOrd="1" destOrd="0" presId="urn:microsoft.com/office/officeart/2005/8/layout/hProcess7"/>
    <dgm:cxn modelId="{BDCDDB07-8FD6-4E04-956C-A6CF7565B777}" type="presOf" srcId="{F0909498-B495-4572-9073-B6B65456C9F0}" destId="{7DF3BDF8-0FFE-43E7-9D56-174D2A15667C}" srcOrd="0" destOrd="0" presId="urn:microsoft.com/office/officeart/2005/8/layout/hProcess7"/>
    <dgm:cxn modelId="{6D4E6009-C6D3-473B-AE5A-1A13680D44B6}" type="presParOf" srcId="{6831D90C-3602-4021-896B-A99D311FE6AF}" destId="{F220A7F1-D991-4455-ACFA-7CC3B3ADD3F2}" srcOrd="0" destOrd="0" presId="urn:microsoft.com/office/officeart/2005/8/layout/hProcess7"/>
    <dgm:cxn modelId="{B6CEB8E4-FF9F-4AA2-B896-A31749404E80}" type="presParOf" srcId="{F220A7F1-D991-4455-ACFA-7CC3B3ADD3F2}" destId="{FB04CB55-D1BE-47CB-A21B-14C13CE101EA}" srcOrd="0" destOrd="0" presId="urn:microsoft.com/office/officeart/2005/8/layout/hProcess7"/>
    <dgm:cxn modelId="{309729DF-651D-4155-8E67-9CE2CBE799D2}" type="presParOf" srcId="{F220A7F1-D991-4455-ACFA-7CC3B3ADD3F2}" destId="{58284974-D57C-41FA-9E00-942FE26041C2}" srcOrd="1" destOrd="0" presId="urn:microsoft.com/office/officeart/2005/8/layout/hProcess7"/>
    <dgm:cxn modelId="{913BD533-A8DE-4DC9-A506-CA037B5BD638}" type="presParOf" srcId="{F220A7F1-D991-4455-ACFA-7CC3B3ADD3F2}" destId="{CE197758-7780-4B4F-8BDF-7E9A7C5B6205}" srcOrd="2" destOrd="0" presId="urn:microsoft.com/office/officeart/2005/8/layout/hProcess7"/>
    <dgm:cxn modelId="{F3C9A6B7-6427-4D45-B3ED-79361170A0E9}" type="presParOf" srcId="{6831D90C-3602-4021-896B-A99D311FE6AF}" destId="{82AA84EE-5E91-4578-9832-1A6469806E01}" srcOrd="1" destOrd="0" presId="urn:microsoft.com/office/officeart/2005/8/layout/hProcess7"/>
    <dgm:cxn modelId="{66BBC861-FC74-4C8F-9AB4-2C96C0835AD6}" type="presParOf" srcId="{6831D90C-3602-4021-896B-A99D311FE6AF}" destId="{3303278B-CF21-4271-B131-A8FECA0FC363}" srcOrd="2" destOrd="0" presId="urn:microsoft.com/office/officeart/2005/8/layout/hProcess7"/>
    <dgm:cxn modelId="{27EE0271-00A7-430B-A08D-92AB2FF1EF8F}" type="presParOf" srcId="{3303278B-CF21-4271-B131-A8FECA0FC363}" destId="{443DC909-241F-4D61-998B-780B09741ED7}" srcOrd="0" destOrd="0" presId="urn:microsoft.com/office/officeart/2005/8/layout/hProcess7"/>
    <dgm:cxn modelId="{70F037CE-256B-4A25-B37F-AF12D749BF95}" type="presParOf" srcId="{3303278B-CF21-4271-B131-A8FECA0FC363}" destId="{92633E95-0D2C-4501-B465-6764BE74D390}" srcOrd="1" destOrd="0" presId="urn:microsoft.com/office/officeart/2005/8/layout/hProcess7"/>
    <dgm:cxn modelId="{7F79541B-72B7-4A1A-893D-CCA3A98A6EF2}" type="presParOf" srcId="{3303278B-CF21-4271-B131-A8FECA0FC363}" destId="{18A9B622-9265-45A0-B6AE-8DCC9E171188}" srcOrd="2" destOrd="0" presId="urn:microsoft.com/office/officeart/2005/8/layout/hProcess7"/>
    <dgm:cxn modelId="{08C2A5B2-4539-4AE2-BEC5-C7AA51689ECA}" type="presParOf" srcId="{6831D90C-3602-4021-896B-A99D311FE6AF}" destId="{4084DE79-7978-4427-9575-900D8A6204C1}" srcOrd="3" destOrd="0" presId="urn:microsoft.com/office/officeart/2005/8/layout/hProcess7"/>
    <dgm:cxn modelId="{10AFCD71-9889-42A0-87F0-4C84342B3D5A}" type="presParOf" srcId="{6831D90C-3602-4021-896B-A99D311FE6AF}" destId="{EBB8FE9D-6ABF-4FA1-B853-6D98B08BAF20}" srcOrd="4" destOrd="0" presId="urn:microsoft.com/office/officeart/2005/8/layout/hProcess7"/>
    <dgm:cxn modelId="{E4DCAD6D-B497-4C93-B830-A658A1C735B4}" type="presParOf" srcId="{EBB8FE9D-6ABF-4FA1-B853-6D98B08BAF20}" destId="{7DF3BDF8-0FFE-43E7-9D56-174D2A15667C}" srcOrd="0" destOrd="0" presId="urn:microsoft.com/office/officeart/2005/8/layout/hProcess7"/>
    <dgm:cxn modelId="{AEF19077-C507-4A1F-A92D-DB445210AA06}" type="presParOf" srcId="{EBB8FE9D-6ABF-4FA1-B853-6D98B08BAF20}" destId="{4A66EECE-3B15-487A-9377-BF46B3B7615C}" srcOrd="1" destOrd="0" presId="urn:microsoft.com/office/officeart/2005/8/layout/hProcess7"/>
    <dgm:cxn modelId="{D6DA7EE2-C7B3-4AED-8456-9CE55BC38104}" type="presParOf" srcId="{EBB8FE9D-6ABF-4FA1-B853-6D98B08BAF20}" destId="{9B8DF820-C20D-47D0-9BD7-C85B1AF2855E}" srcOrd="2" destOrd="0" presId="urn:microsoft.com/office/officeart/2005/8/layout/hProcess7"/>
    <dgm:cxn modelId="{C2D6A8D1-CEA9-4A68-86FD-F0F9661AB794}" type="presParOf" srcId="{6831D90C-3602-4021-896B-A99D311FE6AF}" destId="{81BF00DA-1B26-4DF2-98E6-2C9A3AB6C8C1}" srcOrd="5" destOrd="0" presId="urn:microsoft.com/office/officeart/2005/8/layout/hProcess7"/>
    <dgm:cxn modelId="{E42C3053-0E36-4B10-808F-6A4082BA50B4}" type="presParOf" srcId="{6831D90C-3602-4021-896B-A99D311FE6AF}" destId="{AF1B32BA-49DD-4E7B-8A94-AB3817E90BB3}" srcOrd="6" destOrd="0" presId="urn:microsoft.com/office/officeart/2005/8/layout/hProcess7"/>
    <dgm:cxn modelId="{1FFC30FB-7807-47E1-A711-BE80D26AED17}" type="presParOf" srcId="{AF1B32BA-49DD-4E7B-8A94-AB3817E90BB3}" destId="{8428F614-394A-4ACA-ADAC-6A351FAE5D53}" srcOrd="0" destOrd="0" presId="urn:microsoft.com/office/officeart/2005/8/layout/hProcess7"/>
    <dgm:cxn modelId="{F293AF95-B703-4943-B781-AC64EDA6C782}" type="presParOf" srcId="{AF1B32BA-49DD-4E7B-8A94-AB3817E90BB3}" destId="{974A4A9C-2627-4490-8A57-747C8B335DBD}" srcOrd="1" destOrd="0" presId="urn:microsoft.com/office/officeart/2005/8/layout/hProcess7"/>
    <dgm:cxn modelId="{C3CA899E-2C05-462D-A540-B731D43433C3}" type="presParOf" srcId="{AF1B32BA-49DD-4E7B-8A94-AB3817E90BB3}" destId="{B2C51C27-744A-42EC-949E-AB2040311786}" srcOrd="2" destOrd="0" presId="urn:microsoft.com/office/officeart/2005/8/layout/hProcess7"/>
    <dgm:cxn modelId="{FEB9B3D1-F3E9-499E-BEDB-ACBC83813D4D}" type="presParOf" srcId="{6831D90C-3602-4021-896B-A99D311FE6AF}" destId="{12A09CB5-6473-4067-B2E3-CB5F15E800C5}" srcOrd="7" destOrd="0" presId="urn:microsoft.com/office/officeart/2005/8/layout/hProcess7"/>
    <dgm:cxn modelId="{09828104-BDDA-4FDE-8DE8-B623CE2C5E8F}" type="presParOf" srcId="{6831D90C-3602-4021-896B-A99D311FE6AF}" destId="{BBDF53D0-7BB5-4B0E-A241-D53BBD974CB6}" srcOrd="8" destOrd="0" presId="urn:microsoft.com/office/officeart/2005/8/layout/hProcess7"/>
    <dgm:cxn modelId="{187B39D1-F66B-4DB6-B723-AC59165C7D7E}" type="presParOf" srcId="{BBDF53D0-7BB5-4B0E-A241-D53BBD974CB6}" destId="{9A50AB78-5549-4F83-B9A0-C228CCE95D7A}" srcOrd="0" destOrd="0" presId="urn:microsoft.com/office/officeart/2005/8/layout/hProcess7"/>
    <dgm:cxn modelId="{2F652DED-03C0-47D0-86D4-527166A0642B}" type="presParOf" srcId="{BBDF53D0-7BB5-4B0E-A241-D53BBD974CB6}" destId="{6EA05854-9AFA-4347-9F8C-5185AAA02DD5}" srcOrd="1" destOrd="0" presId="urn:microsoft.com/office/officeart/2005/8/layout/hProcess7"/>
    <dgm:cxn modelId="{5A674AC8-9E8B-4214-8F17-908DF5DEB3B9}" type="presParOf" srcId="{BBDF53D0-7BB5-4B0E-A241-D53BBD974CB6}" destId="{09633A1D-235E-46B9-A7B2-A21438664CB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CB55-D1BE-47CB-A21B-14C13CE101EA}">
      <dsp:nvSpPr>
        <dsp:cNvPr id="0" name=""/>
        <dsp:cNvSpPr/>
      </dsp:nvSpPr>
      <dsp:spPr>
        <a:xfrm>
          <a:off x="7776" y="0"/>
          <a:ext cx="4673257" cy="228181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Power</a:t>
          </a:r>
          <a:endParaRPr lang="en-US" sz="2600" kern="1200" dirty="0"/>
        </a:p>
      </dsp:txBody>
      <dsp:txXfrm rot="16200000">
        <a:off x="-460443" y="468219"/>
        <a:ext cx="1871089" cy="934651"/>
      </dsp:txXfrm>
    </dsp:sp>
    <dsp:sp modelId="{CE197758-7780-4B4F-8BDF-7E9A7C5B6205}">
      <dsp:nvSpPr>
        <dsp:cNvPr id="0" name=""/>
        <dsp:cNvSpPr/>
      </dsp:nvSpPr>
      <dsp:spPr>
        <a:xfrm>
          <a:off x="805025" y="0"/>
          <a:ext cx="3481576" cy="22818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2500 </a:t>
          </a:r>
          <a:r>
            <a:rPr lang="en-US" sz="4900" kern="1200" dirty="0" err="1" smtClean="0"/>
            <a:t>kCal</a:t>
          </a:r>
          <a:r>
            <a:rPr lang="en-US" sz="4900" kern="1200" dirty="0" smtClean="0"/>
            <a:t>/day = 100Watts</a:t>
          </a:r>
          <a:endParaRPr lang="en-US" sz="4900" kern="1200" dirty="0"/>
        </a:p>
      </dsp:txBody>
      <dsp:txXfrm>
        <a:off x="805025" y="0"/>
        <a:ext cx="3481576" cy="2281816"/>
      </dsp:txXfrm>
    </dsp:sp>
    <dsp:sp modelId="{7DF3BDF8-0FFE-43E7-9D56-174D2A15667C}">
      <dsp:nvSpPr>
        <dsp:cNvPr id="0" name=""/>
        <dsp:cNvSpPr/>
      </dsp:nvSpPr>
      <dsp:spPr>
        <a:xfrm>
          <a:off x="4778265" y="0"/>
          <a:ext cx="2778062" cy="228600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Clock speed</a:t>
          </a:r>
          <a:endParaRPr lang="en-US" sz="2600" kern="1200" dirty="0"/>
        </a:p>
      </dsp:txBody>
      <dsp:txXfrm rot="16200000">
        <a:off x="4118812" y="659453"/>
        <a:ext cx="1874520" cy="555612"/>
      </dsp:txXfrm>
    </dsp:sp>
    <dsp:sp modelId="{92633E95-0D2C-4501-B465-6764BE74D390}">
      <dsp:nvSpPr>
        <dsp:cNvPr id="0" name=""/>
        <dsp:cNvSpPr/>
      </dsp:nvSpPr>
      <dsp:spPr>
        <a:xfrm rot="5400000">
          <a:off x="4624134" y="1751900"/>
          <a:ext cx="336043" cy="41670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DF820-C20D-47D0-9BD7-C85B1AF2855E}">
      <dsp:nvSpPr>
        <dsp:cNvPr id="0" name=""/>
        <dsp:cNvSpPr/>
      </dsp:nvSpPr>
      <dsp:spPr>
        <a:xfrm>
          <a:off x="5333878" y="0"/>
          <a:ext cx="2069656" cy="2286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1 Hz to 1kHz</a:t>
          </a:r>
          <a:endParaRPr lang="en-US" sz="4900" kern="1200" dirty="0"/>
        </a:p>
      </dsp:txBody>
      <dsp:txXfrm>
        <a:off x="5333878" y="0"/>
        <a:ext cx="2069656" cy="2286000"/>
      </dsp:txXfrm>
    </dsp:sp>
    <dsp:sp modelId="{9A50AB78-5549-4F83-B9A0-C228CCE95D7A}">
      <dsp:nvSpPr>
        <dsp:cNvPr id="0" name=""/>
        <dsp:cNvSpPr/>
      </dsp:nvSpPr>
      <dsp:spPr>
        <a:xfrm>
          <a:off x="7661337" y="0"/>
          <a:ext cx="2778062" cy="228600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Training time</a:t>
          </a:r>
          <a:endParaRPr lang="en-US" sz="2600" kern="1200" dirty="0"/>
        </a:p>
      </dsp:txBody>
      <dsp:txXfrm rot="16200000">
        <a:off x="7001883" y="659453"/>
        <a:ext cx="1874520" cy="555612"/>
      </dsp:txXfrm>
    </dsp:sp>
    <dsp:sp modelId="{974A4A9C-2627-4490-8A57-747C8B335DBD}">
      <dsp:nvSpPr>
        <dsp:cNvPr id="0" name=""/>
        <dsp:cNvSpPr/>
      </dsp:nvSpPr>
      <dsp:spPr>
        <a:xfrm rot="5400000">
          <a:off x="7499429" y="1751900"/>
          <a:ext cx="336043" cy="41670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33A1D-235E-46B9-A7B2-A21438664CB7}">
      <dsp:nvSpPr>
        <dsp:cNvPr id="0" name=""/>
        <dsp:cNvSpPr/>
      </dsp:nvSpPr>
      <dsp:spPr>
        <a:xfrm>
          <a:off x="8216949" y="0"/>
          <a:ext cx="2069656" cy="22860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0" bIns="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18 years</a:t>
          </a:r>
          <a:endParaRPr lang="en-US" sz="4900" kern="1200" dirty="0"/>
        </a:p>
      </dsp:txBody>
      <dsp:txXfrm>
        <a:off x="8216949" y="0"/>
        <a:ext cx="2069656" cy="228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CB55-D1BE-47CB-A21B-14C13CE101EA}">
      <dsp:nvSpPr>
        <dsp:cNvPr id="0" name=""/>
        <dsp:cNvSpPr/>
      </dsp:nvSpPr>
      <dsp:spPr>
        <a:xfrm>
          <a:off x="0" y="0"/>
          <a:ext cx="4639146" cy="212969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Power</a:t>
          </a:r>
          <a:endParaRPr lang="en-US" sz="2400" kern="1200" dirty="0"/>
        </a:p>
      </dsp:txBody>
      <dsp:txXfrm rot="16200000">
        <a:off x="-409260" y="409260"/>
        <a:ext cx="1746351" cy="927829"/>
      </dsp:txXfrm>
    </dsp:sp>
    <dsp:sp modelId="{CE197758-7780-4B4F-8BDF-7E9A7C5B6205}">
      <dsp:nvSpPr>
        <dsp:cNvPr id="0" name=""/>
        <dsp:cNvSpPr/>
      </dsp:nvSpPr>
      <dsp:spPr>
        <a:xfrm>
          <a:off x="791430" y="0"/>
          <a:ext cx="3456163" cy="21296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100 kW to 1 MW</a:t>
          </a:r>
          <a:endParaRPr lang="en-US" sz="4700" kern="1200" dirty="0"/>
        </a:p>
      </dsp:txBody>
      <dsp:txXfrm>
        <a:off x="791430" y="0"/>
        <a:ext cx="3456163" cy="2129696"/>
      </dsp:txXfrm>
    </dsp:sp>
    <dsp:sp modelId="{7DF3BDF8-0FFE-43E7-9D56-174D2A15667C}">
      <dsp:nvSpPr>
        <dsp:cNvPr id="0" name=""/>
        <dsp:cNvSpPr/>
      </dsp:nvSpPr>
      <dsp:spPr>
        <a:xfrm>
          <a:off x="4743387" y="0"/>
          <a:ext cx="2757785" cy="2133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Clock speed</a:t>
          </a:r>
          <a:endParaRPr lang="en-US" sz="2400" kern="1200" dirty="0"/>
        </a:p>
      </dsp:txBody>
      <dsp:txXfrm rot="16200000">
        <a:off x="4144390" y="598997"/>
        <a:ext cx="1749552" cy="551557"/>
      </dsp:txXfrm>
    </dsp:sp>
    <dsp:sp modelId="{92633E95-0D2C-4501-B465-6764BE74D390}">
      <dsp:nvSpPr>
        <dsp:cNvPr id="0" name=""/>
        <dsp:cNvSpPr/>
      </dsp:nvSpPr>
      <dsp:spPr>
        <a:xfrm rot="5400000">
          <a:off x="4600438" y="1621780"/>
          <a:ext cx="313476" cy="41366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DF820-C20D-47D0-9BD7-C85B1AF2855E}">
      <dsp:nvSpPr>
        <dsp:cNvPr id="0" name=""/>
        <dsp:cNvSpPr/>
      </dsp:nvSpPr>
      <dsp:spPr>
        <a:xfrm>
          <a:off x="5294944" y="0"/>
          <a:ext cx="2054549" cy="21336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 </a:t>
          </a:r>
          <a:r>
            <a:rPr lang="en-US" sz="4700" kern="1200" dirty="0" err="1" smtClean="0"/>
            <a:t>Mhz</a:t>
          </a:r>
          <a:r>
            <a:rPr lang="en-US" sz="4700" kern="1200" dirty="0" smtClean="0"/>
            <a:t> to 10MHz</a:t>
          </a:r>
          <a:endParaRPr lang="en-US" sz="4700" kern="1200" dirty="0"/>
        </a:p>
      </dsp:txBody>
      <dsp:txXfrm>
        <a:off x="5294944" y="0"/>
        <a:ext cx="2054549" cy="2133601"/>
      </dsp:txXfrm>
    </dsp:sp>
    <dsp:sp modelId="{9A50AB78-5549-4F83-B9A0-C228CCE95D7A}">
      <dsp:nvSpPr>
        <dsp:cNvPr id="0" name=""/>
        <dsp:cNvSpPr/>
      </dsp:nvSpPr>
      <dsp:spPr>
        <a:xfrm>
          <a:off x="7597695" y="0"/>
          <a:ext cx="2757785" cy="2133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Training time</a:t>
          </a:r>
          <a:endParaRPr lang="en-US" sz="2400" kern="1200" dirty="0"/>
        </a:p>
      </dsp:txBody>
      <dsp:txXfrm rot="16200000">
        <a:off x="6998697" y="598997"/>
        <a:ext cx="1749552" cy="551557"/>
      </dsp:txXfrm>
    </dsp:sp>
    <dsp:sp modelId="{974A4A9C-2627-4490-8A57-747C8B335DBD}">
      <dsp:nvSpPr>
        <dsp:cNvPr id="0" name=""/>
        <dsp:cNvSpPr/>
      </dsp:nvSpPr>
      <dsp:spPr>
        <a:xfrm rot="5400000">
          <a:off x="7454746" y="1621780"/>
          <a:ext cx="313476" cy="41366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33A1D-235E-46B9-A7B2-A21438664CB7}">
      <dsp:nvSpPr>
        <dsp:cNvPr id="0" name=""/>
        <dsp:cNvSpPr/>
      </dsp:nvSpPr>
      <dsp:spPr>
        <a:xfrm>
          <a:off x="8149252" y="0"/>
          <a:ext cx="2054549" cy="21336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1163" rIns="0" bIns="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1 week </a:t>
          </a:r>
          <a:endParaRPr lang="en-US" sz="4700" kern="1200" dirty="0"/>
        </a:p>
      </dsp:txBody>
      <dsp:txXfrm>
        <a:off x="8149252" y="0"/>
        <a:ext cx="2054549" cy="2133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865CE-BD33-4721-A3E3-7B3F86A40139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48438-EF25-4B3A-8D14-68013ADD43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6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3FE0A-8FAC-47CF-9B76-46488E3EA4E0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62992-9E54-4BBA-8488-CDA507286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6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2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90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Dominated by light source</a:t>
            </a:r>
          </a:p>
          <a:p>
            <a:r>
              <a:rPr lang="en-US" dirty="0" smtClean="0"/>
              <a:t>1fJ is needed per synapse</a:t>
            </a:r>
          </a:p>
          <a:p>
            <a:r>
              <a:rPr lang="en-US" dirty="0" smtClean="0"/>
              <a:t>10^10 neurons * 10^</a:t>
            </a:r>
            <a:r>
              <a:rPr lang="en-US" baseline="0" dirty="0" smtClean="0"/>
              <a:t>4 connections * 1fJ / 10^-4 efficiency of the source = 10^3 Joules</a:t>
            </a:r>
          </a:p>
          <a:p>
            <a:r>
              <a:rPr lang="en-US" baseline="0" dirty="0" smtClean="0"/>
              <a:t>10^6 </a:t>
            </a:r>
            <a:r>
              <a:rPr lang="en-US" baseline="0" dirty="0" err="1" smtClean="0"/>
              <a:t>clockspeed</a:t>
            </a:r>
            <a:r>
              <a:rPr lang="en-US" baseline="0" dirty="0" smtClean="0"/>
              <a:t> * 10^-3 utilization (not all neurons firing at once) = 1Mwatt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39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61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74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81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/>
              <a:t>Accepting to work at cryogenic temperatures means other devices become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601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fabrication briefly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55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520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that: since this article, we have enhanced photoluminescence by a factor of 300. Promising results and a paper is in preparation.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83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fabrication briefly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795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points to make about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991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photons are expensive</a:t>
            </a:r>
          </a:p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one circuit multiple purposes (enumerate some)</a:t>
            </a:r>
          </a:p>
          <a:p>
            <a:pPr algn="l"/>
            <a:r>
              <a:rPr lang="en-US" dirty="0">
                <a:latin typeface="Helvetica Light" panose="020B0403020202020204" pitchFamily="34" charset="0"/>
                <a:ea typeface="Avenir Next" charset="0"/>
                <a:cs typeface="Avenir Next" charset="0"/>
              </a:rPr>
              <a:t>summing and intermediate processing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Come back to characteristic length. We should pack a bunch of complexity in a small space and make it electronic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262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better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1A2298-1576-0841-94EB-8D645F5098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439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57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7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E58BE-F48E-9248-A79F-38A5AEAA520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42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843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07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064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798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051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030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457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062992-9E54-4BBA-8488-CDA507286F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511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A60D7-8E5A-D948-95F4-C1F6ABE2D8D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26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A60D7-8E5A-D948-95F4-C1F6ABE2D8D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42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A60D7-8E5A-D948-95F4-C1F6ABE2D8D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21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A60D7-8E5A-D948-95F4-C1F6ABE2D8D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654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A60D7-8E5A-D948-95F4-C1F6ABE2D8D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0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049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45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about O/E/O</a:t>
            </a:r>
          </a:p>
          <a:p>
            <a:r>
              <a:rPr lang="en-US" dirty="0"/>
              <a:t>Optical </a:t>
            </a:r>
            <a:r>
              <a:rPr lang="en-US" dirty="0" err="1"/>
              <a:t>nonlinerity</a:t>
            </a:r>
            <a:r>
              <a:rPr lang="en-US" dirty="0"/>
              <a:t> would need a ton of power</a:t>
            </a:r>
          </a:p>
          <a:p>
            <a:r>
              <a:rPr lang="en-US" dirty="0"/>
              <a:t>Summing in</a:t>
            </a:r>
            <a:r>
              <a:rPr lang="en-US" baseline="0" dirty="0"/>
              <a:t> the electronic domain</a:t>
            </a:r>
          </a:p>
          <a:p>
            <a:endParaRPr lang="en-US" baseline="0" dirty="0"/>
          </a:p>
          <a:p>
            <a:r>
              <a:rPr lang="en-US" baseline="0" dirty="0"/>
              <a:t>We have shown these things separately. We are working now on co-integration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160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62626"/>
                </a:solidFill>
              </a:rPr>
              <a:t>No dark counts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62626"/>
                </a:solidFill>
              </a:rPr>
              <a:t>High yield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62626"/>
                </a:solidFill>
              </a:rPr>
              <a:t>Photonic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2249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about O/E/O</a:t>
            </a:r>
          </a:p>
          <a:p>
            <a:r>
              <a:rPr lang="en-US" dirty="0"/>
              <a:t>Optical </a:t>
            </a:r>
            <a:r>
              <a:rPr lang="en-US" dirty="0" err="1"/>
              <a:t>nonlinerity</a:t>
            </a:r>
            <a:r>
              <a:rPr lang="en-US" dirty="0"/>
              <a:t> would need a ton of power</a:t>
            </a:r>
          </a:p>
          <a:p>
            <a:r>
              <a:rPr lang="en-US" dirty="0"/>
              <a:t>Summing in</a:t>
            </a:r>
            <a:r>
              <a:rPr lang="en-US" baseline="0" dirty="0"/>
              <a:t> the electronic domain</a:t>
            </a:r>
          </a:p>
          <a:p>
            <a:endParaRPr lang="en-US" baseline="0" dirty="0"/>
          </a:p>
          <a:p>
            <a:r>
              <a:rPr lang="en-US" baseline="0" dirty="0"/>
              <a:t>We have shown these things separately. We are working now on co-integration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5495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Fan-in</a:t>
            </a:r>
          </a:p>
          <a:p>
            <a:r>
              <a:rPr lang="en-US" dirty="0" err="1"/>
              <a:t>Cascadability</a:t>
            </a:r>
            <a:endParaRPr lang="en-US" dirty="0"/>
          </a:p>
          <a:p>
            <a:r>
              <a:rPr lang="en-US" dirty="0"/>
              <a:t>Programmability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806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Fan-in</a:t>
            </a:r>
          </a:p>
          <a:p>
            <a:r>
              <a:rPr lang="en-US" dirty="0" err="1"/>
              <a:t>Cascadability</a:t>
            </a:r>
            <a:endParaRPr lang="en-US" dirty="0"/>
          </a:p>
          <a:p>
            <a:r>
              <a:rPr lang="en-US" dirty="0"/>
              <a:t>Programmability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7665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Part of NISTs mission is to promote innovation and industry,</a:t>
            </a:r>
          </a:p>
          <a:p>
            <a:r>
              <a:rPr lang="en-US" baseline="0"/>
              <a:t>not just through our research but by enabling others to do their research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431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07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67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6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ca01df49a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7ca01df49a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742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156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919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045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691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357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189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665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73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15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2109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941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88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62992-9E54-4BBA-8488-CDA507286F5D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90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ca01df49a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7ca01df49a_0_106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7ca01df49a_0_1066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6483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7ca6946ffb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7ca6946ffb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10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 Nick’s talk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have to make a case that Moore’s law is ending. There is a belief that electronics will not be able to supply what is needed – nothing is on the way. This was not true in 1980s.</a:t>
            </a:r>
            <a:r>
              <a:rPr lang="en-US" baseline="0" dirty="0"/>
              <a:t> GPUs and FPGAs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2E58BE-F48E-9248-A79F-38A5AEAA52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89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rbel"/>
                <a:ea typeface="Open Sans" panose="020B0606030504020204" pitchFamily="34" charset="0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05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70FC-58AB-9447-BA30-FC72604ED316}" type="datetime1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BF39-4433-5B41-A839-44C7CF85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6324599"/>
            <a:ext cx="12192000" cy="53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619977"/>
            <a:ext cx="8026400" cy="2380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Applied Physics Division / Quantum </a:t>
            </a:r>
            <a:r>
              <a:rPr lang="en-US" dirty="0" err="1"/>
              <a:t>Nanophotonics</a:t>
            </a:r>
            <a:r>
              <a:rPr lang="en-US" dirty="0"/>
              <a:t> group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52" y="6525009"/>
            <a:ext cx="1344891" cy="2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3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808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e F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783466" y="621620"/>
            <a:ext cx="6246999" cy="177481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7501"/>
            <a:ext cx="11582400" cy="482858"/>
          </a:xfrm>
        </p:spPr>
        <p:txBody>
          <a:bodyPr lIns="27432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" y="710360"/>
            <a:ext cx="5903492" cy="5605607"/>
          </a:xfrm>
        </p:spPr>
        <p:txBody>
          <a:bodyPr lIns="274320" tIns="91440" bIns="91440" anchor="ctr" anchorCtr="0"/>
          <a:lstStyle>
            <a:lvl1pPr>
              <a:defRPr sz="20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  <a:lvl2pPr marL="742950" indent="-285750">
              <a:buFont typeface="Arial" charset="0"/>
              <a:buChar char="•"/>
              <a:defRPr sz="18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2pPr>
            <a:lvl3pPr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0E2BAF-2738-7B4C-B109-ABDF35EA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83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783466" y="621620"/>
            <a:ext cx="6246999" cy="177481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7501"/>
            <a:ext cx="10347795" cy="482858"/>
          </a:xfrm>
        </p:spPr>
        <p:txBody>
          <a:bodyPr lIns="182880">
            <a:noAutofit/>
          </a:bodyPr>
          <a:lstStyle>
            <a:lvl1pPr algn="l">
              <a:defRPr sz="24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" y="710360"/>
            <a:ext cx="5903492" cy="5605607"/>
          </a:xfrm>
        </p:spPr>
        <p:txBody>
          <a:bodyPr lIns="274320" tIns="91440" bIns="91440" anchor="ctr" anchorCtr="0"/>
          <a:lstStyle>
            <a:lvl1pPr>
              <a:defRPr sz="20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1pPr>
            <a:lvl2pPr marL="742950" indent="-285750">
              <a:buFont typeface="Arial" charset="0"/>
              <a:buChar char="•"/>
              <a:defRPr sz="18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2pPr>
            <a:lvl3pPr>
              <a:defRPr sz="1600" b="0" i="0">
                <a:latin typeface="Avenir Next" panose="020B0503020202020204" pitchFamily="34" charset="0"/>
                <a:ea typeface="Avenir Next" panose="020B0503020202020204" pitchFamily="34" charset="0"/>
                <a:cs typeface="Avenir Next" panose="020B05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0E2BAF-2738-7B4C-B109-ABDF35EA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347797" y="227501"/>
            <a:ext cx="1711204" cy="380188"/>
            <a:chOff x="-1" y="0"/>
            <a:chExt cx="1842449" cy="545797"/>
          </a:xfrm>
        </p:grpSpPr>
        <p:sp>
          <p:nvSpPr>
            <p:cNvPr id="9" name="Rectangle 8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26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403712"/>
            <a:ext cx="10363200" cy="2050576"/>
          </a:xfrm>
        </p:spPr>
        <p:txBody>
          <a:bodyPr anchor="ctr" anchorCtr="0">
            <a:normAutofit/>
          </a:bodyPr>
          <a:lstStyle>
            <a:lvl1pPr algn="ctr">
              <a:defRPr sz="4000" b="0" i="0" cap="none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553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8600"/>
            <a:ext cx="10347796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8" name="Rectangle 7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71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93693" y="2475483"/>
            <a:ext cx="10363200" cy="647281"/>
          </a:xfrm>
        </p:spPr>
        <p:txBody>
          <a:bodyPr wrap="square" lIns="0" tIns="0" rIns="0" bIns="0"/>
          <a:lstStyle>
            <a:lvl1pPr algn="r"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922493" y="3122762"/>
            <a:ext cx="8534400" cy="2858938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2400" b="0" i="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5981701"/>
            <a:ext cx="12192000" cy="876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3434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Fig-N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395061" y="418011"/>
            <a:ext cx="3750492" cy="418910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08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11582400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62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84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157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3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3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42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44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Fig-bla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" y="228600"/>
            <a:ext cx="10347796" cy="482858"/>
          </a:xfrm>
        </p:spPr>
        <p:txBody>
          <a:bodyPr rIns="137160">
            <a:noAutofit/>
          </a:bodyPr>
          <a:lstStyle>
            <a:lvl1pPr algn="l">
              <a:defRPr sz="2800" b="0" i="0" cap="none" baseline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979DB9D-D1E4-F645-9327-D33288D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9548" y="6404421"/>
            <a:ext cx="967409" cy="365125"/>
          </a:xfrm>
        </p:spPr>
        <p:txBody>
          <a:bodyPr/>
          <a:lstStyle/>
          <a:p>
            <a:fld id="{A1CE482F-FCB4-614E-8004-33C88C9952E0}" type="slidenum"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347797" y="228600"/>
            <a:ext cx="1711204" cy="380188"/>
            <a:chOff x="-1" y="0"/>
            <a:chExt cx="1842449" cy="545797"/>
          </a:xfrm>
        </p:grpSpPr>
        <p:sp>
          <p:nvSpPr>
            <p:cNvPr id="8" name="Rectangle 7"/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308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14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latin typeface="Corbel" panose="020B05030202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A52A7-7A2F-E142-A8A2-BA6EF9461B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084" y="6370175"/>
            <a:ext cx="1335741" cy="3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A268B-4997-CD4F-AF1B-08F46A122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084" y="6370175"/>
            <a:ext cx="1335741" cy="3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27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4" r:id="rId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orbel"/>
          <a:ea typeface="+mj-ea"/>
          <a:cs typeface="Corbe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orbel"/>
          <a:ea typeface="Open Sans" panose="020B0606030504020204" pitchFamily="34" charset="0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04AE3-C513-0B4D-94F4-6E6948CD5F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48412-1F15-AD49-A737-9E5DD023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58" r:id="rId10"/>
    <p:sldLayoutId id="2147483662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14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Relationship Id="rId14" Type="http://schemas.openxmlformats.org/officeDocument/2006/relationships/image" Target="../media/image38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7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hyperlink" Target="https://arxiv.org/abs/1907.0026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5.png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8.emf"/><Relationship Id="rId4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7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://ridl.cfd.rit.edu/products/talks/PfQ/Friday/PfQ%20Pops.pdf" TargetMode="External"/><Relationship Id="rId3" Type="http://schemas.openxmlformats.org/officeDocument/2006/relationships/image" Target="../media/image127.png"/><Relationship Id="rId7" Type="http://schemas.openxmlformats.org/officeDocument/2006/relationships/hyperlink" Target="mailto:alexander.tait@nist.gov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jeffrey.shainline@nist.gov" TargetMode="External"/><Relationship Id="rId5" Type="http://schemas.openxmlformats.org/officeDocument/2006/relationships/hyperlink" Target="https://pages.nist.gov/SOEN-PDK" TargetMode="External"/><Relationship Id="rId4" Type="http://schemas.openxmlformats.org/officeDocument/2006/relationships/image" Target="../media/image128.png"/><Relationship Id="rId9" Type="http://schemas.openxmlformats.org/officeDocument/2006/relationships/image" Target="../media/image129.tif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588480"/>
            <a:ext cx="9273861" cy="533399"/>
          </a:xfrm>
        </p:spPr>
        <p:txBody>
          <a:bodyPr>
            <a:noAutofit/>
          </a:bodyPr>
          <a:lstStyle/>
          <a:p>
            <a:r>
              <a:rPr lang="en-US" sz="3200" dirty="0"/>
              <a:t>Superconductors, light, and the “age of of cognition”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591" y="5981699"/>
            <a:ext cx="9144000" cy="990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Jeff Chiles, Sonia Buckley, Adam </a:t>
            </a:r>
            <a:r>
              <a:rPr lang="en-US" sz="2000" dirty="0" err="1" smtClean="0">
                <a:solidFill>
                  <a:schemeClr val="tx1"/>
                </a:solidFill>
              </a:rPr>
              <a:t>McCaughan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</a:rPr>
              <a:t>Saeed Khan, Bryce Primavera, 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Rich Mirin, Sae Woo Nam, Jeff Shainline 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NIST,  Physical Measurement Laboratory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3C6C34-1ABF-214C-98AD-21DE4B2CF8E8}"/>
              </a:ext>
            </a:extLst>
          </p:cNvPr>
          <p:cNvSpPr txBox="1">
            <a:spLocks/>
          </p:cNvSpPr>
          <p:nvPr/>
        </p:nvSpPr>
        <p:spPr>
          <a:xfrm>
            <a:off x="2209803" y="140678"/>
            <a:ext cx="8458199" cy="130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orbel"/>
                <a:ea typeface="+mj-ea"/>
                <a:cs typeface="Corbel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7C33B-62C3-924B-8E19-382ED09B7714}"/>
              </a:ext>
            </a:extLst>
          </p:cNvPr>
          <p:cNvSpPr/>
          <p:nvPr/>
        </p:nvSpPr>
        <p:spPr>
          <a:xfrm>
            <a:off x="1762260" y="300840"/>
            <a:ext cx="8905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</a:rPr>
              <a:t>“Super” Neuromorphic Computing with Photonic and Superconducting Devices 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623C7-A9FC-454B-B266-BB8526C491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330475"/>
            <a:ext cx="4419600" cy="3503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58224-25D2-B845-9F6D-D77C0E1E8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054" y="2324707"/>
            <a:ext cx="4632361" cy="3503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6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A80D-932A-5C4C-9185-94837927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Structure of a Biological 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7BE01D-4C41-2B47-9CD8-ED97CEC85BA0}"/>
              </a:ext>
            </a:extLst>
          </p:cNvPr>
          <p:cNvSpPr/>
          <p:nvPr/>
        </p:nvSpPr>
        <p:spPr>
          <a:xfrm>
            <a:off x="8610600" y="5309361"/>
            <a:ext cx="3581400" cy="151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www.khanacademy.org</a:t>
            </a:r>
            <a:r>
              <a:rPr lang="en-US" dirty="0"/>
              <a:t>/science/biology/human-biology/neuron-nervous-system/a/the-synapse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C3F4A-526E-5E4A-9430-C5E2C17ACC43}"/>
              </a:ext>
            </a:extLst>
          </p:cNvPr>
          <p:cNvSpPr/>
          <p:nvPr/>
        </p:nvSpPr>
        <p:spPr>
          <a:xfrm>
            <a:off x="1587318" y="7347634"/>
            <a:ext cx="9080682" cy="802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spie.org</a:t>
            </a:r>
            <a:r>
              <a:rPr lang="en-US" dirty="0"/>
              <a:t>/news/5681-dendritic-plateau-potentials-modulate-neuronal-function?SSO=1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0753AE-2F7E-454F-90FE-6927446D1E2D}"/>
              </a:ext>
            </a:extLst>
          </p:cNvPr>
          <p:cNvGrpSpPr/>
          <p:nvPr/>
        </p:nvGrpSpPr>
        <p:grpSpPr>
          <a:xfrm>
            <a:off x="914400" y="4085730"/>
            <a:ext cx="5560102" cy="2619870"/>
            <a:chOff x="914400" y="4085730"/>
            <a:chExt cx="5560102" cy="2619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1D3F8B-8D1C-2342-BD3E-95EBD52B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4085730"/>
              <a:ext cx="4310109" cy="261987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D5A519-D68E-2C48-8A40-A5FB2F9232C4}"/>
                </a:ext>
              </a:extLst>
            </p:cNvPr>
            <p:cNvSpPr/>
            <p:nvPr/>
          </p:nvSpPr>
          <p:spPr>
            <a:xfrm>
              <a:off x="2953510" y="4394772"/>
              <a:ext cx="3520992" cy="447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mic Sans MS" panose="030F0902030302020204" pitchFamily="66" charset="0"/>
                </a:rPr>
                <a:t>From:Wikipedia</a:t>
              </a:r>
              <a:endParaRPr lang="en-US" dirty="0">
                <a:latin typeface="Comic Sans MS" panose="030F090203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3EB329-33E8-A44A-8407-2F899432CBA7}"/>
              </a:ext>
            </a:extLst>
          </p:cNvPr>
          <p:cNvGrpSpPr/>
          <p:nvPr/>
        </p:nvGrpSpPr>
        <p:grpSpPr>
          <a:xfrm>
            <a:off x="911902" y="1413525"/>
            <a:ext cx="8453235" cy="2679700"/>
            <a:chOff x="609600" y="1013393"/>
            <a:chExt cx="8453235" cy="2679700"/>
          </a:xfrm>
        </p:grpSpPr>
        <p:pic>
          <p:nvPicPr>
            <p:cNvPr id="4" name="Picture 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77B9B27-3010-4E46-8848-061AF836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1013393"/>
              <a:ext cx="8453235" cy="26797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7A53F8-6C05-E443-83FA-B28243D30836}"/>
                </a:ext>
              </a:extLst>
            </p:cNvPr>
            <p:cNvSpPr txBox="1"/>
            <p:nvPr/>
          </p:nvSpPr>
          <p:spPr>
            <a:xfrm>
              <a:off x="6553200" y="1979533"/>
              <a:ext cx="14221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mic Sans MS" panose="030F0902030302020204" pitchFamily="66" charset="0"/>
                </a:rPr>
                <a:t>DENDRITES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A36721-71BB-BB44-9C5E-36505773D5FB}"/>
                </a:ext>
              </a:extLst>
            </p:cNvPr>
            <p:cNvCxnSpPr/>
            <p:nvPr/>
          </p:nvCxnSpPr>
          <p:spPr>
            <a:xfrm flipH="1">
              <a:off x="5791200" y="2133600"/>
              <a:ext cx="762000" cy="76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2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2" y="710360"/>
            <a:ext cx="5543549" cy="5605607"/>
          </a:xfrm>
        </p:spPr>
        <p:txBody>
          <a:bodyPr/>
          <a:lstStyle/>
          <a:p>
            <a:r>
              <a:rPr lang="en-US" dirty="0"/>
              <a:t>Foundry silicon photonics enables new concepts in information processing now</a:t>
            </a:r>
          </a:p>
          <a:p>
            <a:endParaRPr lang="en-US" dirty="0"/>
          </a:p>
          <a:p>
            <a:r>
              <a:rPr lang="en-US" dirty="0"/>
              <a:t>The SOEN proposal</a:t>
            </a:r>
          </a:p>
          <a:p>
            <a:pPr lvl="1"/>
            <a:r>
              <a:rPr lang="en-US" dirty="0"/>
              <a:t>What are the physical limits to large-scale neuromorphic systems</a:t>
            </a:r>
          </a:p>
          <a:p>
            <a:endParaRPr lang="en-US" dirty="0"/>
          </a:p>
          <a:p>
            <a:r>
              <a:rPr lang="en-US" dirty="0"/>
              <a:t>Recent co-integration results</a:t>
            </a:r>
          </a:p>
          <a:p>
            <a:pPr lvl="1"/>
            <a:r>
              <a:rPr lang="en-US" dirty="0"/>
              <a:t>SNSPDs</a:t>
            </a:r>
          </a:p>
          <a:p>
            <a:pPr lvl="1"/>
            <a:r>
              <a:rPr lang="en-US" dirty="0"/>
              <a:t>All-silicon LEDs</a:t>
            </a:r>
          </a:p>
          <a:p>
            <a:pPr lvl="1"/>
            <a:r>
              <a:rPr lang="en-US" dirty="0"/>
              <a:t>Superconducting switches</a:t>
            </a:r>
          </a:p>
          <a:p>
            <a:pPr lvl="1"/>
            <a:r>
              <a:rPr lang="en-US" dirty="0"/>
              <a:t>Multi-planar waveguides</a:t>
            </a:r>
          </a:p>
          <a:p>
            <a:pPr lvl="1"/>
            <a:r>
              <a:rPr lang="en-US" dirty="0" err="1"/>
              <a:t>Fluxonic</a:t>
            </a:r>
            <a:r>
              <a:rPr lang="en-US" dirty="0"/>
              <a:t> circuitry</a:t>
            </a:r>
          </a:p>
          <a:p>
            <a:endParaRPr lang="en-US" dirty="0"/>
          </a:p>
          <a:p>
            <a:r>
              <a:rPr lang="en-US" dirty="0"/>
              <a:t>Cryogenic silicon photonics MPW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uk-UA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100</a:t>
            </a:fld>
            <a:endParaRPr lang="uk-U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01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1772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Can’t we do all this at room temperature?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3E3A23-FE77-4A94-9E49-4D92A7853566}"/>
              </a:ext>
            </a:extLst>
          </p:cNvPr>
          <p:cNvSpPr txBox="1">
            <a:spLocks/>
          </p:cNvSpPr>
          <p:nvPr/>
        </p:nvSpPr>
        <p:spPr>
          <a:xfrm>
            <a:off x="2286000" y="1371600"/>
            <a:ext cx="7772400" cy="4875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Yes, but</a:t>
            </a:r>
          </a:p>
          <a:p>
            <a:pPr marL="365760" indent="-36576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Source efficiency improves 100x at 4 K</a:t>
            </a:r>
          </a:p>
          <a:p>
            <a:pPr marL="365760" indent="-36576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Detector efficiency improves 100x at 4 K</a:t>
            </a:r>
          </a:p>
          <a:p>
            <a:pPr marL="365760" indent="-36576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Superconducting circuits excel at neuro</a:t>
            </a:r>
          </a:p>
          <a:p>
            <a:pPr marL="365760" indent="-36576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Communicate to 300 K with 1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photons</a:t>
            </a:r>
          </a:p>
          <a:p>
            <a:pPr marL="365760" indent="-36576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Quantum-neural hybrid computing</a:t>
            </a:r>
          </a:p>
        </p:txBody>
      </p:sp>
    </p:spTree>
    <p:extLst>
      <p:ext uri="{BB962C8B-B14F-4D97-AF65-F5344CB8AC3E}">
        <p14:creationId xmlns:p14="http://schemas.microsoft.com/office/powerpoint/2010/main" val="229021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524000" y="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rbel"/>
                <a:cs typeface="Corbel"/>
              </a:rPr>
              <a:t>Why neurons?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6601" y="2209801"/>
            <a:ext cx="5558125" cy="22775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Energy efficient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Tunable frequency response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Resilient to noise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Information in rate and correlations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3088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5000" y="7007364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itchFamily="34" charset="0"/>
                <a:ea typeface="Latin Modern Sans 10" charset="0"/>
                <a:cs typeface="Latin Modern Sans 10" charset="0"/>
              </a:rPr>
              <a:t>Synaptic transducer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564D5-084F-4461-B63B-CD445B23B4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6" y="0"/>
            <a:ext cx="7844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3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EDF33D-639F-4283-AB85-59B44D8C5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38100"/>
            <a:ext cx="43434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5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EDF33D-639F-4283-AB85-59B44D8C5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38100"/>
            <a:ext cx="4343400" cy="6781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0" y="2286000"/>
            <a:ext cx="335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Lowest light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7239003" y="2809220"/>
            <a:ext cx="28332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(h</a:t>
            </a:r>
            <a:r>
              <a:rPr lang="el-GR" sz="28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ν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= 1.3 x 10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-19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J)</a:t>
            </a:r>
          </a:p>
        </p:txBody>
      </p:sp>
    </p:spTree>
    <p:extLst>
      <p:ext uri="{BB962C8B-B14F-4D97-AF65-F5344CB8AC3E}">
        <p14:creationId xmlns:p14="http://schemas.microsoft.com/office/powerpoint/2010/main" val="15276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0" y="2286003"/>
            <a:ext cx="3352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Lowest light level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Zero static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DF33D-639F-4283-AB85-59B44D8C5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38100"/>
            <a:ext cx="43434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349" y="1981203"/>
            <a:ext cx="3629453" cy="309219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24000" y="914400"/>
            <a:ext cx="5307772" cy="5029200"/>
            <a:chOff x="0" y="914400"/>
            <a:chExt cx="5307772" cy="50292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066800"/>
              <a:ext cx="5307772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228600" y="914400"/>
              <a:ext cx="6858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24000" y="-85725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itchFamily="34" charset="0"/>
                <a:ea typeface="Latin Modern Sans 10" charset="0"/>
                <a:cs typeface="Latin Modern Sans 10" charset="0"/>
              </a:rPr>
              <a:t>Synaptic transducer</a:t>
            </a:r>
          </a:p>
        </p:txBody>
      </p:sp>
    </p:spTree>
    <p:extLst>
      <p:ext uri="{BB962C8B-B14F-4D97-AF65-F5344CB8AC3E}">
        <p14:creationId xmlns:p14="http://schemas.microsoft.com/office/powerpoint/2010/main" val="407674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422" y="685802"/>
            <a:ext cx="3130378" cy="2666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294" y="3657600"/>
            <a:ext cx="3193696" cy="2882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24000" y="914400"/>
            <a:ext cx="5307772" cy="5029200"/>
            <a:chOff x="0" y="914400"/>
            <a:chExt cx="5307772" cy="50292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066800"/>
              <a:ext cx="5307772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28600" y="914400"/>
              <a:ext cx="6858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-85725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itchFamily="34" charset="0"/>
                <a:ea typeface="Latin Modern Sans 10" charset="0"/>
                <a:cs typeface="Latin Modern Sans 10" charset="0"/>
              </a:rPr>
              <a:t>Synaptic transducer</a:t>
            </a:r>
          </a:p>
        </p:txBody>
      </p:sp>
    </p:spTree>
    <p:extLst>
      <p:ext uri="{BB962C8B-B14F-4D97-AF65-F5344CB8AC3E}">
        <p14:creationId xmlns:p14="http://schemas.microsoft.com/office/powerpoint/2010/main" val="126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294" y="3657600"/>
            <a:ext cx="3193696" cy="28829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1905000"/>
            <a:ext cx="2818410" cy="57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1524000" y="914400"/>
            <a:ext cx="5307772" cy="5029200"/>
            <a:chOff x="0" y="914400"/>
            <a:chExt cx="5307772" cy="50292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066800"/>
              <a:ext cx="5307772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28600" y="914400"/>
              <a:ext cx="6858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-85725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itchFamily="34" charset="0"/>
                <a:ea typeface="Latin Modern Sans 10" charset="0"/>
                <a:cs typeface="Latin Modern Sans 10" charset="0"/>
              </a:rPr>
              <a:t>Synaptic transducer</a:t>
            </a:r>
          </a:p>
        </p:txBody>
      </p:sp>
    </p:spTree>
    <p:extLst>
      <p:ext uri="{BB962C8B-B14F-4D97-AF65-F5344CB8AC3E}">
        <p14:creationId xmlns:p14="http://schemas.microsoft.com/office/powerpoint/2010/main" val="126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7FA8-9A2F-874F-9BAC-267664A0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Fast Introduction to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CAA39-14A1-0140-A754-765DFBDAC646}"/>
              </a:ext>
            </a:extLst>
          </p:cNvPr>
          <p:cNvSpPr txBox="1"/>
          <p:nvPr/>
        </p:nvSpPr>
        <p:spPr>
          <a:xfrm>
            <a:off x="1662998" y="1172476"/>
            <a:ext cx="292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Artificial Neuron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873CE-28DB-6C4C-9A68-5B1391455BFB}"/>
              </a:ext>
            </a:extLst>
          </p:cNvPr>
          <p:cNvSpPr txBox="1"/>
          <p:nvPr/>
        </p:nvSpPr>
        <p:spPr>
          <a:xfrm>
            <a:off x="7285773" y="1172475"/>
            <a:ext cx="3564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of Neurons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0BDFA6-9C82-4B49-8663-8A46BE11E98D}"/>
              </a:ext>
            </a:extLst>
          </p:cNvPr>
          <p:cNvSpPr/>
          <p:nvPr/>
        </p:nvSpPr>
        <p:spPr>
          <a:xfrm>
            <a:off x="359229" y="6947742"/>
            <a:ext cx="7039827" cy="447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www.asimovinstitute.org</a:t>
            </a:r>
            <a:r>
              <a:rPr lang="en-US" dirty="0"/>
              <a:t>/neural-network-zoo/</a:t>
            </a:r>
          </a:p>
        </p:txBody>
      </p:sp>
      <p:pic>
        <p:nvPicPr>
          <p:cNvPr id="60" name="Content Placeholder 4">
            <a:extLst>
              <a:ext uri="{FF2B5EF4-FFF2-40B4-BE49-F238E27FC236}">
                <a16:creationId xmlns:a16="http://schemas.microsoft.com/office/drawing/2014/main" id="{40AD8BFA-20F6-F040-8FAC-BB00922A2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139" t="56765" r="26025" b="34508"/>
          <a:stretch/>
        </p:blipFill>
        <p:spPr>
          <a:xfrm>
            <a:off x="7296659" y="6245868"/>
            <a:ext cx="754743" cy="53339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C1914AF-2BF4-B44F-95DB-E30A1FEE6088}"/>
              </a:ext>
            </a:extLst>
          </p:cNvPr>
          <p:cNvGrpSpPr/>
          <p:nvPr/>
        </p:nvGrpSpPr>
        <p:grpSpPr>
          <a:xfrm>
            <a:off x="7209576" y="2094583"/>
            <a:ext cx="3687024" cy="4598780"/>
            <a:chOff x="7162802" y="2094583"/>
            <a:chExt cx="3687024" cy="459878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104A9B-0E3D-1D48-ACA1-9C8BF7A19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901" t="28109" r="24805" b="26966"/>
            <a:stretch/>
          </p:blipFill>
          <p:spPr>
            <a:xfrm>
              <a:off x="7162802" y="2094583"/>
              <a:ext cx="3687024" cy="292743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940A76-05B6-A94B-95C6-785FE5C49120}"/>
                </a:ext>
              </a:extLst>
            </p:cNvPr>
            <p:cNvGrpSpPr/>
            <p:nvPr/>
          </p:nvGrpSpPr>
          <p:grpSpPr>
            <a:xfrm>
              <a:off x="7289402" y="5257800"/>
              <a:ext cx="3290233" cy="1435563"/>
              <a:chOff x="7289402" y="5257800"/>
              <a:chExt cx="3290233" cy="1435563"/>
            </a:xfrm>
          </p:grpSpPr>
          <p:pic>
            <p:nvPicPr>
              <p:cNvPr id="61" name="Content Placeholder 4">
                <a:extLst>
                  <a:ext uri="{FF2B5EF4-FFF2-40B4-BE49-F238E27FC236}">
                    <a16:creationId xmlns:a16="http://schemas.microsoft.com/office/drawing/2014/main" id="{192A9223-FFA4-3340-8624-67167F0C8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0629" t="64988" r="51007" b="28778"/>
              <a:stretch/>
            </p:blipFill>
            <p:spPr>
              <a:xfrm>
                <a:off x="7403702" y="5801632"/>
                <a:ext cx="533400" cy="380999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5B7B11A-EB1C-654D-9C03-6C991D896A61}"/>
                  </a:ext>
                </a:extLst>
              </p:cNvPr>
              <p:cNvGrpSpPr/>
              <p:nvPr/>
            </p:nvGrpSpPr>
            <p:grpSpPr>
              <a:xfrm>
                <a:off x="7289402" y="5257800"/>
                <a:ext cx="3058208" cy="533400"/>
                <a:chOff x="7289402" y="5209662"/>
                <a:chExt cx="3058208" cy="533400"/>
              </a:xfrm>
            </p:grpSpPr>
            <p:pic>
              <p:nvPicPr>
                <p:cNvPr id="59" name="Content Placeholder 4">
                  <a:extLst>
                    <a:ext uri="{FF2B5EF4-FFF2-40B4-BE49-F238E27FC236}">
                      <a16:creationId xmlns:a16="http://schemas.microsoft.com/office/drawing/2014/main" id="{CF05A427-2D3E-CA4C-9252-4E4656902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6289" t="57248" r="61761" b="34023"/>
                <a:stretch/>
              </p:blipFill>
              <p:spPr>
                <a:xfrm>
                  <a:off x="7289402" y="5209662"/>
                  <a:ext cx="762000" cy="5334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4B138E-3162-1245-84A2-F0CCA1A2FA2D}"/>
                    </a:ext>
                  </a:extLst>
                </p:cNvPr>
                <p:cNvSpPr txBox="1"/>
                <p:nvPr/>
              </p:nvSpPr>
              <p:spPr>
                <a:xfrm>
                  <a:off x="8125527" y="5216919"/>
                  <a:ext cx="2222083" cy="44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Input Cell / Layer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8564699-9F0D-9F40-8BDD-238711658DEF}"/>
                  </a:ext>
                </a:extLst>
              </p:cNvPr>
              <p:cNvSpPr txBox="1"/>
              <p:nvPr/>
            </p:nvSpPr>
            <p:spPr>
              <a:xfrm>
                <a:off x="8125527" y="5801632"/>
                <a:ext cx="2446504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Hidden Cell / Layer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B36B86-C940-8F48-B9ED-E63C7DDBDF9D}"/>
                  </a:ext>
                </a:extLst>
              </p:cNvPr>
              <p:cNvSpPr txBox="1"/>
              <p:nvPr/>
            </p:nvSpPr>
            <p:spPr>
              <a:xfrm>
                <a:off x="8137428" y="6245868"/>
                <a:ext cx="2442207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Cell / Layer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4266004-709E-8149-8E30-76F7F4F5D0DD}"/>
              </a:ext>
            </a:extLst>
          </p:cNvPr>
          <p:cNvGrpSpPr/>
          <p:nvPr/>
        </p:nvGrpSpPr>
        <p:grpSpPr>
          <a:xfrm>
            <a:off x="50800" y="2347571"/>
            <a:ext cx="6155899" cy="3677808"/>
            <a:chOff x="1657531" y="1184036"/>
            <a:chExt cx="6155899" cy="3677808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C49881B-AC31-4040-9FDD-F09419782BDC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828800"/>
              <a:ext cx="609600" cy="38100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3837FA8-F6BC-2D44-89B7-7BC454204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9600" y="2499946"/>
              <a:ext cx="609600" cy="38100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7C94984-8116-DA4B-88FA-21DC8CE32A61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2362200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6BC19EE-3E61-3F49-91E4-7B57ED56B14D}"/>
                </a:ext>
              </a:extLst>
            </p:cNvPr>
            <p:cNvSpPr/>
            <p:nvPr/>
          </p:nvSpPr>
          <p:spPr>
            <a:xfrm>
              <a:off x="5040923" y="1946036"/>
              <a:ext cx="762000" cy="76199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ymbol" pitchFamily="2" charset="2"/>
                </a:rPr>
                <a:t>S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B2AF49-66EC-AF4A-A6FF-4057775A631E}"/>
                </a:ext>
              </a:extLst>
            </p:cNvPr>
            <p:cNvGrpSpPr/>
            <p:nvPr/>
          </p:nvGrpSpPr>
          <p:grpSpPr>
            <a:xfrm>
              <a:off x="6447692" y="1946036"/>
              <a:ext cx="943708" cy="761995"/>
              <a:chOff x="6142892" y="1946036"/>
              <a:chExt cx="943708" cy="76199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ECF51BE-EBFC-1B4C-82C5-55AB76C9D554}"/>
                  </a:ext>
                </a:extLst>
              </p:cNvPr>
              <p:cNvSpPr/>
              <p:nvPr/>
            </p:nvSpPr>
            <p:spPr>
              <a:xfrm>
                <a:off x="6142892" y="1946036"/>
                <a:ext cx="762000" cy="76199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ymbol" pitchFamily="2" charset="2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C645542-C400-0547-B245-C6D645394F05}"/>
                  </a:ext>
                </a:extLst>
              </p:cNvPr>
              <p:cNvSpPr txBox="1"/>
              <p:nvPr/>
            </p:nvSpPr>
            <p:spPr>
              <a:xfrm>
                <a:off x="6249802" y="2120930"/>
                <a:ext cx="836798" cy="49224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dirty="0"/>
                  <a:t>F(x)</a:t>
                </a:r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61610C6-B816-3E4F-9200-0376266ED64C}"/>
                </a:ext>
              </a:extLst>
            </p:cNvPr>
            <p:cNvCxnSpPr/>
            <p:nvPr/>
          </p:nvCxnSpPr>
          <p:spPr>
            <a:xfrm flipH="1">
              <a:off x="3352800" y="2880946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6713707-58F1-3B40-A3AB-9F93B2ABD3FD}"/>
                </a:ext>
              </a:extLst>
            </p:cNvPr>
            <p:cNvCxnSpPr/>
            <p:nvPr/>
          </p:nvCxnSpPr>
          <p:spPr>
            <a:xfrm flipH="1">
              <a:off x="3417277" y="2362200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CDF0BD5-2CD3-C043-9641-2E8F3FB5480A}"/>
                </a:ext>
              </a:extLst>
            </p:cNvPr>
            <p:cNvCxnSpPr/>
            <p:nvPr/>
          </p:nvCxnSpPr>
          <p:spPr>
            <a:xfrm flipH="1">
              <a:off x="3352800" y="1843454"/>
              <a:ext cx="1066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F3E7DB-01AC-FE4E-A6D6-5CE759846200}"/>
                </a:ext>
              </a:extLst>
            </p:cNvPr>
            <p:cNvGrpSpPr/>
            <p:nvPr/>
          </p:nvGrpSpPr>
          <p:grpSpPr>
            <a:xfrm>
              <a:off x="3810000" y="1423118"/>
              <a:ext cx="495652" cy="1530836"/>
              <a:chOff x="3455025" y="1423118"/>
              <a:chExt cx="495652" cy="153083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4C79F1B-9E96-0A45-89F3-2E6B6D1AD69D}"/>
                  </a:ext>
                </a:extLst>
              </p:cNvPr>
              <p:cNvSpPr txBox="1"/>
              <p:nvPr/>
            </p:nvSpPr>
            <p:spPr>
              <a:xfrm>
                <a:off x="3455028" y="1423118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B463C9-6ED3-434A-B7DC-7539D2780E47}"/>
                  </a:ext>
                </a:extLst>
              </p:cNvPr>
              <p:cNvSpPr txBox="1"/>
              <p:nvPr/>
            </p:nvSpPr>
            <p:spPr>
              <a:xfrm>
                <a:off x="3455025" y="1950985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54299E3-66BD-3F4F-A887-101812B3E5D8}"/>
                  </a:ext>
                </a:extLst>
              </p:cNvPr>
              <p:cNvSpPr txBox="1"/>
              <p:nvPr/>
            </p:nvSpPr>
            <p:spPr>
              <a:xfrm>
                <a:off x="3455026" y="2506459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FC4BF0B-3F1A-8C42-9EAE-5F591960EFC7}"/>
                </a:ext>
              </a:extLst>
            </p:cNvPr>
            <p:cNvSpPr txBox="1"/>
            <p:nvPr/>
          </p:nvSpPr>
          <p:spPr>
            <a:xfrm>
              <a:off x="2958010" y="1573857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660EC4E-9688-074D-AA56-F4BD940319D1}"/>
                </a:ext>
              </a:extLst>
            </p:cNvPr>
            <p:cNvSpPr txBox="1"/>
            <p:nvPr/>
          </p:nvSpPr>
          <p:spPr>
            <a:xfrm>
              <a:off x="2958007" y="2101724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5E7311C-9E7C-6442-AC49-0275F794FEEC}"/>
                </a:ext>
              </a:extLst>
            </p:cNvPr>
            <p:cNvSpPr txBox="1"/>
            <p:nvPr/>
          </p:nvSpPr>
          <p:spPr>
            <a:xfrm>
              <a:off x="2958008" y="2657198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94DA17A-672F-444B-AEB9-83EF4D440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200" y="1184036"/>
              <a:ext cx="14428" cy="72799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E6B8BB9-51A2-2F4E-89E7-4C7A3DD6585B}"/>
                </a:ext>
              </a:extLst>
            </p:cNvPr>
            <p:cNvSpPr txBox="1"/>
            <p:nvPr/>
          </p:nvSpPr>
          <p:spPr>
            <a:xfrm>
              <a:off x="5374842" y="1257793"/>
              <a:ext cx="340158" cy="44749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9417E5B-165B-544F-8EAC-67540910337A}"/>
                </a:ext>
              </a:extLst>
            </p:cNvPr>
            <p:cNvCxnSpPr>
              <a:cxnSpLocks/>
            </p:cNvCxnSpPr>
            <p:nvPr/>
          </p:nvCxnSpPr>
          <p:spPr>
            <a:xfrm>
              <a:off x="5794131" y="2317208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1D906EE-AA51-574A-9EA3-B29CD31F092E}"/>
                </a:ext>
              </a:extLst>
            </p:cNvPr>
            <p:cNvSpPr txBox="1"/>
            <p:nvPr/>
          </p:nvSpPr>
          <p:spPr>
            <a:xfrm>
              <a:off x="4769641" y="3104693"/>
              <a:ext cx="1309974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Summing</a:t>
              </a:r>
            </a:p>
            <a:p>
              <a:r>
                <a:rPr lang="en-US" dirty="0"/>
                <a:t>Node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AA0F45-4716-A346-A5D1-6626E689D8D1}"/>
                </a:ext>
              </a:extLst>
            </p:cNvPr>
            <p:cNvSpPr txBox="1"/>
            <p:nvPr/>
          </p:nvSpPr>
          <p:spPr>
            <a:xfrm>
              <a:off x="3320093" y="4059188"/>
              <a:ext cx="1194494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Synaptic</a:t>
              </a:r>
            </a:p>
            <a:p>
              <a:r>
                <a:rPr lang="en-US" dirty="0"/>
                <a:t>Weights</a:t>
              </a:r>
            </a:p>
          </p:txBody>
        </p:sp>
        <p:sp>
          <p:nvSpPr>
            <p:cNvPr id="88" name="Left Brace 87">
              <a:extLst>
                <a:ext uri="{FF2B5EF4-FFF2-40B4-BE49-F238E27FC236}">
                  <a16:creationId xmlns:a16="http://schemas.microsoft.com/office/drawing/2014/main" id="{2E2E6E99-536B-B34C-BDC4-112964F5B0DE}"/>
                </a:ext>
              </a:extLst>
            </p:cNvPr>
            <p:cNvSpPr/>
            <p:nvPr/>
          </p:nvSpPr>
          <p:spPr>
            <a:xfrm>
              <a:off x="2590800" y="1570531"/>
              <a:ext cx="224616" cy="149886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902843-2C55-8740-8BF8-CBB656FE5163}"/>
                </a:ext>
              </a:extLst>
            </p:cNvPr>
            <p:cNvSpPr txBox="1"/>
            <p:nvPr/>
          </p:nvSpPr>
          <p:spPr>
            <a:xfrm>
              <a:off x="1657531" y="2074571"/>
              <a:ext cx="933269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50797A3-A4E7-784D-BBCA-A0D46869F6E3}"/>
                </a:ext>
              </a:extLst>
            </p:cNvPr>
            <p:cNvSpPr txBox="1"/>
            <p:nvPr/>
          </p:nvSpPr>
          <p:spPr>
            <a:xfrm>
              <a:off x="6350897" y="3079203"/>
              <a:ext cx="1392625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Activation</a:t>
              </a:r>
            </a:p>
            <a:p>
              <a:r>
                <a:rPr lang="en-US" dirty="0"/>
                <a:t>Function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D891CE8-9488-9D41-86E6-B0BCD1F1CFE6}"/>
                </a:ext>
              </a:extLst>
            </p:cNvPr>
            <p:cNvCxnSpPr>
              <a:cxnSpLocks/>
            </p:cNvCxnSpPr>
            <p:nvPr/>
          </p:nvCxnSpPr>
          <p:spPr>
            <a:xfrm>
              <a:off x="7209692" y="2340877"/>
              <a:ext cx="603738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5" name="Picture 1" descr="page1image51156416">
            <a:extLst>
              <a:ext uri="{FF2B5EF4-FFF2-40B4-BE49-F238E27FC236}">
                <a16:creationId xmlns:a16="http://schemas.microsoft.com/office/drawing/2014/main" id="{B91BD51F-2AC0-D24F-AE15-73E1750F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4A63770-78CA-4141-8C77-6952697ABE70}"/>
              </a:ext>
            </a:extLst>
          </p:cNvPr>
          <p:cNvSpPr/>
          <p:nvPr/>
        </p:nvSpPr>
        <p:spPr>
          <a:xfrm>
            <a:off x="2203269" y="4250314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BA151EE-1F87-3F4C-9DBF-6FC6721A640F}"/>
              </a:ext>
            </a:extLst>
          </p:cNvPr>
          <p:cNvSpPr/>
          <p:nvPr/>
        </p:nvSpPr>
        <p:spPr>
          <a:xfrm>
            <a:off x="2203269" y="4531998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D9EA712-1299-2449-B051-12226576A90C}"/>
              </a:ext>
            </a:extLst>
          </p:cNvPr>
          <p:cNvSpPr/>
          <p:nvPr/>
        </p:nvSpPr>
        <p:spPr>
          <a:xfrm>
            <a:off x="2203269" y="4813682"/>
            <a:ext cx="140677" cy="135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24000" y="914400"/>
            <a:ext cx="5307772" cy="5029200"/>
            <a:chOff x="0" y="914400"/>
            <a:chExt cx="5307772" cy="5029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066800"/>
              <a:ext cx="5307772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228600" y="914400"/>
              <a:ext cx="6858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422" y="685802"/>
            <a:ext cx="3130378" cy="2666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294" y="3657600"/>
            <a:ext cx="3193696" cy="288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0F7D4-B593-1246-AF33-82A502DFEA5E}"/>
              </a:ext>
            </a:extLst>
          </p:cNvPr>
          <p:cNvSpPr txBox="1"/>
          <p:nvPr/>
        </p:nvSpPr>
        <p:spPr>
          <a:xfrm>
            <a:off x="7696200" y="-78105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Synaptic bias current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4669B8-DD60-634E-88C9-FD2E54444AE8}"/>
              </a:ext>
            </a:extLst>
          </p:cNvPr>
          <p:cNvCxnSpPr>
            <a:stCxn id="3" idx="1"/>
          </p:cNvCxnSpPr>
          <p:nvPr/>
        </p:nvCxnSpPr>
        <p:spPr>
          <a:xfrm flipH="1">
            <a:off x="5181600" y="307034"/>
            <a:ext cx="2514600" cy="1064567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4000" y="-85725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itchFamily="34" charset="0"/>
                <a:ea typeface="Latin Modern Sans 10" charset="0"/>
                <a:cs typeface="Latin Modern Sans 10" charset="0"/>
              </a:rPr>
              <a:t>Synaptic transducer</a:t>
            </a:r>
          </a:p>
        </p:txBody>
      </p:sp>
    </p:spTree>
    <p:extLst>
      <p:ext uri="{BB962C8B-B14F-4D97-AF65-F5344CB8AC3E}">
        <p14:creationId xmlns:p14="http://schemas.microsoft.com/office/powerpoint/2010/main" val="308517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155624" y="0"/>
            <a:ext cx="6359979" cy="6858000"/>
            <a:chOff x="3886200" y="0"/>
            <a:chExt cx="6359979" cy="6858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86200" y="0"/>
              <a:ext cx="6359979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4191000" y="228600"/>
              <a:ext cx="533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724400" y="3352800"/>
              <a:ext cx="533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EEEDF-02BE-4A67-9E64-EC611C89098F}"/>
              </a:ext>
            </a:extLst>
          </p:cNvPr>
          <p:cNvSpPr txBox="1"/>
          <p:nvPr/>
        </p:nvSpPr>
        <p:spPr>
          <a:xfrm>
            <a:off x="1524000" y="-85725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rbel" panose="020B0503020204020204" pitchFamily="34" charset="0"/>
              </a:rPr>
              <a:t>Dendritic</a:t>
            </a:r>
            <a:r>
              <a:rPr lang="en-US" sz="3200" dirty="0">
                <a:latin typeface="Corbel" panose="020B0503020204020204" pitchFamily="34" charset="0"/>
              </a:rPr>
              <a:t> processing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3" y="2590803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rbel" pitchFamily="34" charset="0"/>
              </a:rPr>
              <a:t>Coincidence detection</a:t>
            </a:r>
            <a:endParaRPr lang="es-MX" sz="2400" dirty="0"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29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600200"/>
            <a:ext cx="6172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9EEEDF-02BE-4A67-9E64-EC611C89098F}"/>
              </a:ext>
            </a:extLst>
          </p:cNvPr>
          <p:cNvSpPr txBox="1"/>
          <p:nvPr/>
        </p:nvSpPr>
        <p:spPr>
          <a:xfrm>
            <a:off x="1524000" y="-85725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rbel" panose="020B0503020204020204" pitchFamily="34" charset="0"/>
              </a:rPr>
              <a:t>Dendritic</a:t>
            </a:r>
            <a:r>
              <a:rPr lang="en-US" sz="3200" dirty="0">
                <a:latin typeface="Corbel" panose="020B0503020204020204" pitchFamily="34" charset="0"/>
              </a:rPr>
              <a:t> processing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3" y="2590803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rbel" pitchFamily="34" charset="0"/>
              </a:rPr>
              <a:t>Sequence detection</a:t>
            </a:r>
            <a:endParaRPr lang="es-MX" sz="2400" dirty="0"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29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EEEDF-02BE-4A67-9E64-EC611C89098F}"/>
              </a:ext>
            </a:extLst>
          </p:cNvPr>
          <p:cNvSpPr txBox="1"/>
          <p:nvPr/>
        </p:nvSpPr>
        <p:spPr>
          <a:xfrm>
            <a:off x="1524000" y="-85725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rbel" panose="020B0503020204020204" pitchFamily="34" charset="0"/>
              </a:rPr>
              <a:t>Dendritic</a:t>
            </a:r>
            <a:r>
              <a:rPr lang="en-US" sz="3200" dirty="0">
                <a:latin typeface="Corbel" panose="020B0503020204020204" pitchFamily="34" charset="0"/>
              </a:rPr>
              <a:t> processing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3" y="2590803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rbel" pitchFamily="34" charset="0"/>
              </a:rPr>
              <a:t>Nonlinear processing</a:t>
            </a:r>
            <a:endParaRPr lang="es-MX" sz="2400" dirty="0">
              <a:latin typeface="Corbe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92905" y="1"/>
            <a:ext cx="5075097" cy="6858001"/>
            <a:chOff x="4068902" y="0"/>
            <a:chExt cx="5075097" cy="685800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68902" y="1"/>
              <a:ext cx="5075097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4114800" y="0"/>
              <a:ext cx="3810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54429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700736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itchFamily="34" charset="0"/>
                <a:ea typeface="Latin Modern Sans 10" charset="0"/>
                <a:cs typeface="Latin Modern Sans 10" charset="0"/>
              </a:rPr>
              <a:t>Transmitters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09FCE-361B-4312-B8AA-DDB67D5D8E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0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62626"/>
                </a:solidFill>
                <a:latin typeface="Corbel"/>
                <a:cs typeface="Corbel"/>
              </a:rPr>
              <a:t>Waveguide-coupled electroluminescence from silicon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762000"/>
            <a:ext cx="4731288" cy="2133600"/>
          </a:xfrm>
          <a:prstGeom prst="rect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165" y="3286125"/>
            <a:ext cx="8829675" cy="3543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3" y="3655829"/>
            <a:ext cx="2464585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W-center emission</a:t>
            </a:r>
          </a:p>
        </p:txBody>
      </p:sp>
      <p:sp>
        <p:nvSpPr>
          <p:cNvPr id="2" name="Left Arrow 1"/>
          <p:cNvSpPr/>
          <p:nvPr/>
        </p:nvSpPr>
        <p:spPr>
          <a:xfrm rot="11877826">
            <a:off x="8382000" y="1981200"/>
            <a:ext cx="990600" cy="152400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15403" y="1676400"/>
            <a:ext cx="106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To taper</a:t>
            </a:r>
          </a:p>
        </p:txBody>
      </p:sp>
    </p:spTree>
    <p:extLst>
      <p:ext uri="{BB962C8B-B14F-4D97-AF65-F5344CB8AC3E}">
        <p14:creationId xmlns:p14="http://schemas.microsoft.com/office/powerpoint/2010/main" val="18159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262626"/>
                </a:solidFill>
                <a:ea typeface="Times New Roman" panose="02020603050405020304" pitchFamily="18" charset="0"/>
              </a:rPr>
              <a:t>Emitters integrated with single-photon detectors</a:t>
            </a:r>
            <a:endParaRPr lang="en-US" sz="2800" dirty="0">
              <a:solidFill>
                <a:srgbClr val="26262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3" y="7345918"/>
            <a:ext cx="4621393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/>
                <a:cs typeface="Corbel"/>
              </a:rPr>
              <a:t>Buckley et al, APL </a:t>
            </a:r>
            <a:r>
              <a:rPr lang="en-US" b="1" dirty="0">
                <a:latin typeface="Corbel"/>
                <a:cs typeface="Corbel"/>
              </a:rPr>
              <a:t>111</a:t>
            </a:r>
            <a:r>
              <a:rPr lang="en-US" dirty="0">
                <a:latin typeface="Corbel"/>
                <a:cs typeface="Corbel"/>
              </a:rPr>
              <a:t> 141101 (2017).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676400"/>
            <a:ext cx="9144000" cy="378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6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-857250"/>
            <a:ext cx="9144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Corbel" panose="020B0503020204020204" pitchFamily="34" charset="0"/>
              </a:rPr>
              <a:t>Requirements for light sources</a:t>
            </a:r>
            <a:endParaRPr lang="en-US" sz="3900" b="1" dirty="0">
              <a:latin typeface="Corbel" panose="020B05030202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0" y="1676402"/>
            <a:ext cx="5181600" cy="2957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74320">
              <a:buFont typeface="Arial" pitchFamily="34" charset="0"/>
              <a:buChar char="•"/>
            </a:pPr>
            <a:r>
              <a:rPr lang="en-US" sz="2800" dirty="0"/>
              <a:t>Incoherent pulses</a:t>
            </a:r>
          </a:p>
          <a:p>
            <a:pPr indent="-274320">
              <a:buFont typeface="Arial" pitchFamily="34" charset="0"/>
              <a:buChar char="•"/>
            </a:pPr>
            <a:r>
              <a:rPr lang="en-US" sz="2800" dirty="0"/>
              <a:t>10,000 photons per pulse (</a:t>
            </a:r>
            <a:r>
              <a:rPr lang="en-US" sz="2800" dirty="0" err="1"/>
              <a:t>fJ</a:t>
            </a:r>
            <a:r>
              <a:rPr lang="en-US" sz="2800" dirty="0"/>
              <a:t>)</a:t>
            </a:r>
          </a:p>
          <a:p>
            <a:pPr indent="-274320">
              <a:buFont typeface="Arial" pitchFamily="34" charset="0"/>
              <a:buChar char="•"/>
            </a:pPr>
            <a:r>
              <a:rPr lang="en-US" sz="2800" dirty="0"/>
              <a:t>Efficiency of 10</a:t>
            </a:r>
            <a:r>
              <a:rPr lang="en-US" sz="2800" baseline="30000" dirty="0"/>
              <a:t>-3</a:t>
            </a:r>
          </a:p>
          <a:p>
            <a:pPr indent="-274320">
              <a:buFont typeface="Arial" pitchFamily="34" charset="0"/>
              <a:buChar char="•"/>
            </a:pPr>
            <a:r>
              <a:rPr lang="en-US" sz="2800" dirty="0"/>
              <a:t>20 MHz</a:t>
            </a:r>
          </a:p>
          <a:p>
            <a:pPr indent="-274320">
              <a:buFont typeface="Arial" pitchFamily="34" charset="0"/>
              <a:buChar char="•"/>
            </a:pPr>
            <a:r>
              <a:rPr lang="en-US" sz="2800" dirty="0"/>
              <a:t>4.2 K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s-MX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5029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Should be pretty easy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51129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2590803"/>
            <a:ext cx="9144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dirty="0">
                <a:latin typeface="Corbel" panose="020B0503020204020204" pitchFamily="34" charset="0"/>
              </a:rPr>
              <a:t>How do we implement photonic networks?</a:t>
            </a:r>
            <a:endParaRPr lang="en-US" sz="39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29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54D255-02F9-4E6D-8260-5A87EFEF71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676400"/>
            <a:ext cx="8686800" cy="4490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369A2-5BC3-460B-ADA4-1F2D83A1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First steps toward photonic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66804-FDF1-4774-9319-EBDA5920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0" y="1066800"/>
            <a:ext cx="5943600" cy="101235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Three planes of  amorphous silicon waveguides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C340B-515A-4FAF-B03B-E968FEA60D7F}"/>
              </a:ext>
            </a:extLst>
          </p:cNvPr>
          <p:cNvSpPr txBox="1"/>
          <p:nvPr/>
        </p:nvSpPr>
        <p:spPr>
          <a:xfrm>
            <a:off x="4648200" y="7337578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rbel" panose="020B0503020204020204" pitchFamily="34" charset="0"/>
              </a:rPr>
              <a:t>Chiles et al., APL Photonics </a:t>
            </a:r>
            <a:r>
              <a:rPr lang="en-US" sz="1400" b="1">
                <a:latin typeface="Corbel" panose="020B0503020204020204" pitchFamily="34" charset="0"/>
              </a:rPr>
              <a:t>2</a:t>
            </a:r>
            <a:r>
              <a:rPr lang="en-US" sz="1400">
                <a:latin typeface="Corbel" panose="020B0503020204020204" pitchFamily="34" charset="0"/>
              </a:rPr>
              <a:t>, 116101 (2017)</a:t>
            </a:r>
          </a:p>
        </p:txBody>
      </p:sp>
    </p:spTree>
    <p:extLst>
      <p:ext uri="{BB962C8B-B14F-4D97-AF65-F5344CB8AC3E}">
        <p14:creationId xmlns:p14="http://schemas.microsoft.com/office/powerpoint/2010/main" val="28871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F36C-82ED-C141-AA33-5146C7617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11"/>
            <a:ext cx="12192000" cy="533400"/>
          </a:xfrm>
        </p:spPr>
        <p:txBody>
          <a:bodyPr>
            <a:noAutofit/>
          </a:bodyPr>
          <a:lstStyle/>
          <a:p>
            <a:r>
              <a:rPr lang="en-US" sz="4000" dirty="0"/>
              <a:t>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1A181-83F9-6D4C-9C2E-5D562935BF77}"/>
              </a:ext>
            </a:extLst>
          </p:cNvPr>
          <p:cNvSpPr txBox="1"/>
          <p:nvPr/>
        </p:nvSpPr>
        <p:spPr>
          <a:xfrm>
            <a:off x="195943" y="1442893"/>
            <a:ext cx="2088200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Untrained</a:t>
            </a:r>
          </a:p>
          <a:p>
            <a:pPr algn="ctr"/>
            <a:r>
              <a:rPr lang="en-US" dirty="0"/>
              <a:t>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1AF11-9454-E244-A8D3-01092FEF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24976" y="2535835"/>
            <a:ext cx="41656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172FD-0A34-AF41-8A06-4979FD43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749300" y="2650135"/>
            <a:ext cx="42672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EC6E7-D965-D149-8A07-A87487B7E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67079" y="2917720"/>
            <a:ext cx="3213099" cy="2821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FB812-6D56-7E44-ADAB-94059640D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872279" y="2999120"/>
            <a:ext cx="3213100" cy="26584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CEC397-2EC9-9340-93A9-68C043F87A7F}"/>
              </a:ext>
            </a:extLst>
          </p:cNvPr>
          <p:cNvSpPr/>
          <p:nvPr/>
        </p:nvSpPr>
        <p:spPr>
          <a:xfrm>
            <a:off x="3505200" y="2281836"/>
            <a:ext cx="1981200" cy="416560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DA09B8-4C47-8A4D-BAF5-A1528D7F1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40" y="2467820"/>
            <a:ext cx="819659" cy="5079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A607B5-24BD-8445-9B53-2BF91BC218E2}"/>
              </a:ext>
            </a:extLst>
          </p:cNvPr>
          <p:cNvSpPr txBox="1"/>
          <p:nvPr/>
        </p:nvSpPr>
        <p:spPr>
          <a:xfrm>
            <a:off x="4847077" y="5282980"/>
            <a:ext cx="544957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5EE3F-8BA0-E64E-A17F-ACC3E39EC481}"/>
              </a:ext>
            </a:extLst>
          </p:cNvPr>
          <p:cNvSpPr txBox="1"/>
          <p:nvPr/>
        </p:nvSpPr>
        <p:spPr>
          <a:xfrm>
            <a:off x="3548129" y="5105400"/>
            <a:ext cx="595035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cat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E0AB34-DC01-5346-B716-4A428B56BFC0}"/>
              </a:ext>
            </a:extLst>
          </p:cNvPr>
          <p:cNvCxnSpPr>
            <a:cxnSpLocks/>
          </p:cNvCxnSpPr>
          <p:nvPr/>
        </p:nvCxnSpPr>
        <p:spPr>
          <a:xfrm>
            <a:off x="5029200" y="2975778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A62872-226F-3B4E-843F-DCC9B2123CD6}"/>
              </a:ext>
            </a:extLst>
          </p:cNvPr>
          <p:cNvCxnSpPr/>
          <p:nvPr/>
        </p:nvCxnSpPr>
        <p:spPr>
          <a:xfrm>
            <a:off x="4648200" y="2975778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D32929-56D9-5149-8F82-9A33B3783A16}"/>
              </a:ext>
            </a:extLst>
          </p:cNvPr>
          <p:cNvCxnSpPr/>
          <p:nvPr/>
        </p:nvCxnSpPr>
        <p:spPr>
          <a:xfrm>
            <a:off x="4267200" y="2971800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6A42F-DA99-FE4D-9C72-BE2C10B2FE4A}"/>
              </a:ext>
            </a:extLst>
          </p:cNvPr>
          <p:cNvCxnSpPr/>
          <p:nvPr/>
        </p:nvCxnSpPr>
        <p:spPr>
          <a:xfrm>
            <a:off x="3962400" y="2971800"/>
            <a:ext cx="0" cy="30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2F6BA-C732-D244-9B8C-05BDAA085AA2}"/>
              </a:ext>
            </a:extLst>
          </p:cNvPr>
          <p:cNvSpPr/>
          <p:nvPr/>
        </p:nvSpPr>
        <p:spPr>
          <a:xfrm>
            <a:off x="9183028" y="2245549"/>
            <a:ext cx="1981200" cy="416560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7CC17F-C6E7-824B-891F-AD6DE1E9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119" y="2453676"/>
            <a:ext cx="707841" cy="7078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43D9B5-C6D2-7346-A11A-27A627FA6579}"/>
              </a:ext>
            </a:extLst>
          </p:cNvPr>
          <p:cNvSpPr txBox="1"/>
          <p:nvPr/>
        </p:nvSpPr>
        <p:spPr>
          <a:xfrm>
            <a:off x="10135039" y="5456669"/>
            <a:ext cx="481222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Wingdings" pitchFamily="2" charset="2"/>
              </a:rPr>
              <a:t>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6C1891-A7F6-514B-9544-F1B6AC43A05C}"/>
              </a:ext>
            </a:extLst>
          </p:cNvPr>
          <p:cNvSpPr txBox="1"/>
          <p:nvPr/>
        </p:nvSpPr>
        <p:spPr>
          <a:xfrm>
            <a:off x="6531516" y="1442893"/>
            <a:ext cx="2088200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Trained</a:t>
            </a:r>
          </a:p>
          <a:p>
            <a:pPr algn="ctr"/>
            <a:r>
              <a:rPr lang="en-US" dirty="0"/>
              <a:t>Neural 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73D23-6FDA-5747-AE25-0353DFE4F584}"/>
              </a:ext>
            </a:extLst>
          </p:cNvPr>
          <p:cNvSpPr txBox="1"/>
          <p:nvPr/>
        </p:nvSpPr>
        <p:spPr>
          <a:xfrm>
            <a:off x="9514729" y="1412895"/>
            <a:ext cx="1317798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Inference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291C8-6E52-464B-AB33-393E37321321}"/>
              </a:ext>
            </a:extLst>
          </p:cNvPr>
          <p:cNvSpPr txBox="1"/>
          <p:nvPr/>
        </p:nvSpPr>
        <p:spPr>
          <a:xfrm>
            <a:off x="10616261" y="2377398"/>
            <a:ext cx="742576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66501B-E3EF-2243-921F-D80069667B59}"/>
              </a:ext>
            </a:extLst>
          </p:cNvPr>
          <p:cNvSpPr txBox="1"/>
          <p:nvPr/>
        </p:nvSpPr>
        <p:spPr>
          <a:xfrm>
            <a:off x="3929171" y="1390826"/>
            <a:ext cx="1133259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B30688-1B28-F441-922E-A047422F3B71}"/>
              </a:ext>
            </a:extLst>
          </p:cNvPr>
          <p:cNvSpPr txBox="1"/>
          <p:nvPr/>
        </p:nvSpPr>
        <p:spPr>
          <a:xfrm>
            <a:off x="4089920" y="5439707"/>
            <a:ext cx="405880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itchFamily="2" charset="2"/>
              </a:rPr>
              <a:t>✓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3C709A-1416-5F4D-94E7-41C36401EDA1}"/>
              </a:ext>
            </a:extLst>
          </p:cNvPr>
          <p:cNvSpPr txBox="1"/>
          <p:nvPr/>
        </p:nvSpPr>
        <p:spPr>
          <a:xfrm>
            <a:off x="4394720" y="5449117"/>
            <a:ext cx="405880" cy="541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00B050"/>
                </a:solidFill>
                <a:latin typeface="Symbol" pitchFamily="2" charset="2"/>
              </a:rPr>
              <a:t>✓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606B55C1-926F-C245-A574-FA0337456E6E}"/>
              </a:ext>
            </a:extLst>
          </p:cNvPr>
          <p:cNvSpPr/>
          <p:nvPr/>
        </p:nvSpPr>
        <p:spPr>
          <a:xfrm>
            <a:off x="5666335" y="3585565"/>
            <a:ext cx="569424" cy="144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Inter-planar couplers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62900" y="3106787"/>
            <a:ext cx="27813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365760"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0.05 dB  loss</a:t>
            </a:r>
          </a:p>
          <a:p>
            <a:pPr marL="365760" indent="-365760">
              <a:buFont typeface="Arial"/>
              <a:buChar char="•"/>
            </a:pPr>
            <a:endParaRPr lang="en-US" sz="1400" dirty="0">
              <a:solidFill>
                <a:srgbClr val="262626"/>
              </a:solidFill>
              <a:latin typeface="Corbel" panose="020B0503020204020204" pitchFamily="34" charset="0"/>
            </a:endParaRPr>
          </a:p>
          <a:p>
            <a:pPr marL="365760" indent="-365760"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36 </a:t>
            </a:r>
            <a:r>
              <a:rPr lang="en-US" sz="2800" dirty="0">
                <a:solidFill>
                  <a:srgbClr val="262626"/>
                </a:solidFill>
                <a:latin typeface="Symbol" charset="2"/>
                <a:cs typeface="Symbol" charset="2"/>
              </a:rPr>
              <a:t>m</a:t>
            </a: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m length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784"/>
          <a:stretch/>
        </p:blipFill>
        <p:spPr>
          <a:xfrm>
            <a:off x="1543051" y="609600"/>
            <a:ext cx="6096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73"/>
          <a:stretch/>
        </p:blipFill>
        <p:spPr>
          <a:xfrm>
            <a:off x="1543051" y="3810000"/>
            <a:ext cx="6345116" cy="304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676400" y="4419600"/>
            <a:ext cx="23622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12167" y="4050269"/>
            <a:ext cx="958917" cy="4474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36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ymbol" charset="2"/>
                <a:cs typeface="Symbol" charset="2"/>
              </a:rPr>
              <a:t>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8274" y="7068920"/>
            <a:ext cx="2709729" cy="1157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Chiles et al, APL Photonics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 116101 (2017).</a:t>
            </a:r>
          </a:p>
        </p:txBody>
      </p:sp>
    </p:spTree>
    <p:extLst>
      <p:ext uri="{BB962C8B-B14F-4D97-AF65-F5344CB8AC3E}">
        <p14:creationId xmlns:p14="http://schemas.microsoft.com/office/powerpoint/2010/main" val="232475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C610A0-6630-47F8-9A11-2846441AA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007981"/>
            <a:ext cx="9144000" cy="48420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3" y="7068919"/>
            <a:ext cx="9144001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Chiles et al, APL Photonics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 106101 (2018).</a:t>
            </a:r>
          </a:p>
        </p:txBody>
      </p:sp>
    </p:spTree>
    <p:extLst>
      <p:ext uri="{BB962C8B-B14F-4D97-AF65-F5344CB8AC3E}">
        <p14:creationId xmlns:p14="http://schemas.microsoft.com/office/powerpoint/2010/main" val="270576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Core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A9213-B48B-499B-8886-8921ECF8902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3" y="1295403"/>
            <a:ext cx="4126065" cy="4624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3B80D3-C5E9-47F8-A83F-4E5E942F26FC}"/>
              </a:ext>
            </a:extLst>
          </p:cNvPr>
          <p:cNvSpPr txBox="1"/>
          <p:nvPr/>
        </p:nvSpPr>
        <p:spPr>
          <a:xfrm>
            <a:off x="4114802" y="5948707"/>
            <a:ext cx="4126065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Tap and transition</a:t>
            </a:r>
          </a:p>
        </p:txBody>
      </p:sp>
    </p:spTree>
    <p:extLst>
      <p:ext uri="{BB962C8B-B14F-4D97-AF65-F5344CB8AC3E}">
        <p14:creationId xmlns:p14="http://schemas.microsoft.com/office/powerpoint/2010/main" val="112256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2AD7B-13AC-488C-B933-9A46BA3E93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200" y="627896"/>
            <a:ext cx="6400800" cy="523950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02017-6A21-4C76-A4D9-FFD069E0F9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3" y="3429000"/>
            <a:ext cx="5247861" cy="33528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53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39B1DAA-C993-4997-95FB-36FB8AC5F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416" y="890775"/>
            <a:ext cx="6637175" cy="318684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B6505-AF70-4952-874A-9ADEE6D70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1" y="4267203"/>
            <a:ext cx="8915400" cy="2416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6F975F-3DBD-4554-81FD-15471F7F1686}"/>
              </a:ext>
            </a:extLst>
          </p:cNvPr>
          <p:cNvSpPr/>
          <p:nvPr/>
        </p:nvSpPr>
        <p:spPr>
          <a:xfrm>
            <a:off x="5541606" y="1435100"/>
            <a:ext cx="304800" cy="152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462D65-A073-49F7-820A-26E90315532C}"/>
              </a:ext>
            </a:extLst>
          </p:cNvPr>
          <p:cNvCxnSpPr>
            <a:cxnSpLocks/>
          </p:cNvCxnSpPr>
          <p:nvPr/>
        </p:nvCxnSpPr>
        <p:spPr>
          <a:xfrm flipH="1">
            <a:off x="1638302" y="1587500"/>
            <a:ext cx="3903304" cy="267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9B1F47-62C1-42C4-A421-CCBEDA0572E2}"/>
              </a:ext>
            </a:extLst>
          </p:cNvPr>
          <p:cNvCxnSpPr>
            <a:cxnSpLocks/>
          </p:cNvCxnSpPr>
          <p:nvPr/>
        </p:nvCxnSpPr>
        <p:spPr>
          <a:xfrm>
            <a:off x="5846409" y="1587500"/>
            <a:ext cx="4707295" cy="267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80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2CECF-52AA-48A9-95A9-1C45881C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501" y="1752600"/>
            <a:ext cx="49530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911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40212-5E5B-41BA-BC63-9BC37148E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433" y="2895600"/>
            <a:ext cx="8763139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026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2D2E8-0D00-4B75-8A87-B8EFDF8D5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609601"/>
            <a:ext cx="4267200" cy="2197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DD1EA-7F0B-48BB-B480-7B1532540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209800"/>
            <a:ext cx="6433996" cy="45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388040-D622-461E-87A1-BB11A8E6929D}"/>
              </a:ext>
            </a:extLst>
          </p:cNvPr>
          <p:cNvSpPr txBox="1">
            <a:spLocks/>
          </p:cNvSpPr>
          <p:nvPr/>
        </p:nvSpPr>
        <p:spPr>
          <a:xfrm>
            <a:off x="1524000" y="-857250"/>
            <a:ext cx="9144000" cy="5334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orbel"/>
                <a:ea typeface="+mj-ea"/>
                <a:cs typeface="Corbel"/>
              </a:defRPr>
            </a:lvl1pPr>
          </a:lstStyle>
          <a:p>
            <a:pPr algn="l"/>
            <a:r>
              <a:rPr lang="en-US" dirty="0"/>
              <a:t>Camera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63D44-22BA-4DAB-B403-1C5E96D6CE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5603" y="2848269"/>
            <a:ext cx="3319487" cy="3061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B0A3F-1EC6-4668-A0A8-3EC9A55612D6}"/>
              </a:ext>
            </a:extLst>
          </p:cNvPr>
          <p:cNvSpPr txBox="1"/>
          <p:nvPr/>
        </p:nvSpPr>
        <p:spPr>
          <a:xfrm>
            <a:off x="6626772" y="5503871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rbel" panose="020B0503020204020204" pitchFamily="34" charset="0"/>
              </a:rPr>
              <a:t>Optical Fiber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89A8C-E301-449E-AC13-3998621D1CCE}"/>
              </a:ext>
            </a:extLst>
          </p:cNvPr>
          <p:cNvSpPr txBox="1"/>
          <p:nvPr/>
        </p:nvSpPr>
        <p:spPr>
          <a:xfrm>
            <a:off x="6626772" y="2819403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rbel" panose="020B0503020204020204" pitchFamily="34" charset="0"/>
              </a:rPr>
              <a:t>Grating </a:t>
            </a:r>
          </a:p>
          <a:p>
            <a:r>
              <a:rPr lang="en-US" sz="2400">
                <a:solidFill>
                  <a:schemeClr val="bg1"/>
                </a:solidFill>
                <a:latin typeface="Corbel" panose="020B0503020204020204" pitchFamily="34" charset="0"/>
              </a:rPr>
              <a:t>couplers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6A44E3-97B9-41CD-86B6-2CEAA768C90C}"/>
              </a:ext>
            </a:extLst>
          </p:cNvPr>
          <p:cNvCxnSpPr>
            <a:cxnSpLocks/>
          </p:cNvCxnSpPr>
          <p:nvPr/>
        </p:nvCxnSpPr>
        <p:spPr>
          <a:xfrm>
            <a:off x="7541172" y="3643326"/>
            <a:ext cx="304800" cy="1226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CDCEE-BB23-4F06-BDDD-D36F7C60F361}"/>
              </a:ext>
            </a:extLst>
          </p:cNvPr>
          <p:cNvCxnSpPr>
            <a:cxnSpLocks/>
          </p:cNvCxnSpPr>
          <p:nvPr/>
        </p:nvCxnSpPr>
        <p:spPr>
          <a:xfrm>
            <a:off x="7699414" y="3079760"/>
            <a:ext cx="22538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1A8CC5-9357-4837-8B87-1520FA57997F}"/>
              </a:ext>
            </a:extLst>
          </p:cNvPr>
          <p:cNvCxnSpPr>
            <a:cxnSpLocks/>
          </p:cNvCxnSpPr>
          <p:nvPr/>
        </p:nvCxnSpPr>
        <p:spPr>
          <a:xfrm>
            <a:off x="7346733" y="3709743"/>
            <a:ext cx="465375" cy="57962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E25503-D5AF-4F75-B0CF-7C2CBCE5F570}"/>
              </a:ext>
            </a:extLst>
          </p:cNvPr>
          <p:cNvSpPr txBox="1"/>
          <p:nvPr/>
        </p:nvSpPr>
        <p:spPr>
          <a:xfrm>
            <a:off x="7346730" y="4574524"/>
            <a:ext cx="2438400" cy="80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View through camera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2DBED7-AA7B-4BFC-9809-962AECB92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1256" y="2840849"/>
            <a:ext cx="3671857" cy="30434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2D15D3-6013-4E83-BB61-968BD80B8A74}"/>
              </a:ext>
            </a:extLst>
          </p:cNvPr>
          <p:cNvSpPr txBox="1">
            <a:spLocks/>
          </p:cNvSpPr>
          <p:nvPr/>
        </p:nvSpPr>
        <p:spPr>
          <a:xfrm>
            <a:off x="3810000" y="1066800"/>
            <a:ext cx="5105400" cy="1295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fiber input</a:t>
            </a:r>
          </a:p>
          <a:p>
            <a:r>
              <a:rPr lang="en-US" dirty="0"/>
              <a:t>Measure many ports</a:t>
            </a:r>
          </a:p>
        </p:txBody>
      </p:sp>
    </p:spTree>
    <p:extLst>
      <p:ext uri="{BB962C8B-B14F-4D97-AF65-F5344CB8AC3E}">
        <p14:creationId xmlns:p14="http://schemas.microsoft.com/office/powerpoint/2010/main" val="39266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388040-D622-461E-87A1-BB11A8E6929D}"/>
              </a:ext>
            </a:extLst>
          </p:cNvPr>
          <p:cNvSpPr txBox="1">
            <a:spLocks/>
          </p:cNvSpPr>
          <p:nvPr/>
        </p:nvSpPr>
        <p:spPr>
          <a:xfrm>
            <a:off x="1524000" y="-857250"/>
            <a:ext cx="9144000" cy="5334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orbel"/>
                <a:ea typeface="+mj-ea"/>
                <a:cs typeface="Corbel"/>
              </a:defRPr>
            </a:lvl1pPr>
          </a:lstStyle>
          <a:p>
            <a:pPr algn="l"/>
            <a:r>
              <a:rPr lang="en-US" dirty="0"/>
              <a:t>Camera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B0A3F-1EC6-4668-A0A8-3EC9A55612D6}"/>
              </a:ext>
            </a:extLst>
          </p:cNvPr>
          <p:cNvSpPr txBox="1"/>
          <p:nvPr/>
        </p:nvSpPr>
        <p:spPr>
          <a:xfrm>
            <a:off x="6626772" y="5613938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rbel" panose="020B0503020204020204" pitchFamily="34" charset="0"/>
              </a:rPr>
              <a:t>Optical Fiber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89A8C-E301-449E-AC13-3998621D1CCE}"/>
              </a:ext>
            </a:extLst>
          </p:cNvPr>
          <p:cNvSpPr txBox="1"/>
          <p:nvPr/>
        </p:nvSpPr>
        <p:spPr>
          <a:xfrm>
            <a:off x="6626772" y="292947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rbel" panose="020B0503020204020204" pitchFamily="34" charset="0"/>
              </a:rPr>
              <a:t>Grating </a:t>
            </a:r>
          </a:p>
          <a:p>
            <a:r>
              <a:rPr lang="en-US" sz="2400">
                <a:solidFill>
                  <a:schemeClr val="bg1"/>
                </a:solidFill>
                <a:latin typeface="Corbel" panose="020B0503020204020204" pitchFamily="34" charset="0"/>
              </a:rPr>
              <a:t>couplers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6A44E3-97B9-41CD-86B6-2CEAA768C90C}"/>
              </a:ext>
            </a:extLst>
          </p:cNvPr>
          <p:cNvCxnSpPr>
            <a:cxnSpLocks/>
          </p:cNvCxnSpPr>
          <p:nvPr/>
        </p:nvCxnSpPr>
        <p:spPr>
          <a:xfrm>
            <a:off x="7541172" y="3753393"/>
            <a:ext cx="304800" cy="1226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CDCEE-BB23-4F06-BDDD-D36F7C60F361}"/>
              </a:ext>
            </a:extLst>
          </p:cNvPr>
          <p:cNvCxnSpPr>
            <a:cxnSpLocks/>
          </p:cNvCxnSpPr>
          <p:nvPr/>
        </p:nvCxnSpPr>
        <p:spPr>
          <a:xfrm>
            <a:off x="7699414" y="3189827"/>
            <a:ext cx="22538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1A8CC5-9357-4837-8B87-1520FA57997F}"/>
              </a:ext>
            </a:extLst>
          </p:cNvPr>
          <p:cNvCxnSpPr>
            <a:cxnSpLocks/>
          </p:cNvCxnSpPr>
          <p:nvPr/>
        </p:nvCxnSpPr>
        <p:spPr>
          <a:xfrm>
            <a:off x="7346733" y="3819810"/>
            <a:ext cx="465375" cy="57962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E25503-D5AF-4F75-B0CF-7C2CBCE5F570}"/>
              </a:ext>
            </a:extLst>
          </p:cNvPr>
          <p:cNvSpPr txBox="1"/>
          <p:nvPr/>
        </p:nvSpPr>
        <p:spPr>
          <a:xfrm>
            <a:off x="7346730" y="4684591"/>
            <a:ext cx="2438400" cy="80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View through camera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2D15D3-6013-4E83-BB61-968BD80B8A74}"/>
              </a:ext>
            </a:extLst>
          </p:cNvPr>
          <p:cNvSpPr txBox="1">
            <a:spLocks/>
          </p:cNvSpPr>
          <p:nvPr/>
        </p:nvSpPr>
        <p:spPr>
          <a:xfrm>
            <a:off x="2286000" y="819162"/>
            <a:ext cx="7999686" cy="1354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Analogous to MRI</a:t>
            </a:r>
          </a:p>
          <a:p>
            <a:r>
              <a:rPr lang="en-US" dirty="0"/>
              <a:t>Volume imaging of 3D assemblies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C92256-E476-410E-951E-2AED0BA21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2362200"/>
            <a:ext cx="7467600" cy="41477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576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14A184-64D5-444C-B431-7E4C460854A6}"/>
              </a:ext>
            </a:extLst>
          </p:cNvPr>
          <p:cNvSpPr txBox="1"/>
          <p:nvPr/>
        </p:nvSpPr>
        <p:spPr>
          <a:xfrm>
            <a:off x="455615" y="1268495"/>
            <a:ext cx="10210047" cy="5232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 Today, there is large demand to perform “neural network” operations</a:t>
            </a:r>
            <a:endParaRPr lang="en-US" sz="2400" dirty="0">
              <a:solidFill>
                <a:prstClr val="black"/>
              </a:solidFill>
              <a:ea typeface="Helvetica Light" charset="0"/>
              <a:cs typeface="Helvetica Light" charset="0"/>
            </a:endParaRP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Image Classification</a:t>
            </a: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Speech Recognition</a:t>
            </a:r>
          </a:p>
          <a:p>
            <a:pPr marL="92903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Natural Language Processing: “translation”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ea typeface="Helvetica Light" charset="0"/>
              <a:cs typeface="Helvetica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ea typeface="Helvetica Light" charset="0"/>
                <a:cs typeface="Helvetica Light" charset="0"/>
              </a:rPr>
              <a:t>Dedicated Neuromorphic Hardware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Avenir Next" charset="0"/>
              <a:cs typeface="Avenir Nex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venir Next" charset="0"/>
                <a:cs typeface="Avenir Next" charset="0"/>
              </a:rPr>
              <a:t>Other Technology platforms Neuromorphic have attracted venture interest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BF9EC956-4929-074B-9D02-B29D8636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+mj-lt"/>
              </a:rPr>
              <a:t>Machine learning hardware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CE2B69-7598-1344-AE8C-0E24EC7D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77" y="6070196"/>
            <a:ext cx="1629832" cy="3713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40A97E-CBEA-6E49-9758-59E4884CF4B7}"/>
              </a:ext>
            </a:extLst>
          </p:cNvPr>
          <p:cNvSpPr txBox="1"/>
          <p:nvPr/>
        </p:nvSpPr>
        <p:spPr>
          <a:xfrm>
            <a:off x="5424764" y="6441551"/>
            <a:ext cx="9874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Bill Gates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4027EE-734C-FA44-92E9-E88A2496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399" y="6190052"/>
            <a:ext cx="616482" cy="6164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95F810-73DF-8D40-A808-14DC43A91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478" y="6199480"/>
            <a:ext cx="616482" cy="6164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1FCE15A-7970-9844-8E36-009E1C704AF3}"/>
              </a:ext>
            </a:extLst>
          </p:cNvPr>
          <p:cNvGrpSpPr/>
          <p:nvPr/>
        </p:nvGrpSpPr>
        <p:grpSpPr>
          <a:xfrm>
            <a:off x="7391400" y="2247753"/>
            <a:ext cx="3822850" cy="390271"/>
            <a:chOff x="1841597" y="1731414"/>
            <a:chExt cx="3822850" cy="39027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5767ED-6202-F84A-8C80-212E9E09D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34245" y="1793378"/>
              <a:ext cx="783150" cy="26634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D78B9B-95E7-5048-ADBE-7D6980AD2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41597" y="1801398"/>
              <a:ext cx="1031121" cy="2503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AF621-5E0A-F64B-BD92-CE922EDB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4176" y="1731414"/>
              <a:ext cx="390271" cy="3902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6FD800-2BBE-5048-85A5-43C5DBA8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9628" y="1768425"/>
              <a:ext cx="934995" cy="31624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52E2443-488D-8140-B0A5-9EC7EDA8E122}"/>
              </a:ext>
            </a:extLst>
          </p:cNvPr>
          <p:cNvSpPr txBox="1"/>
          <p:nvPr/>
        </p:nvSpPr>
        <p:spPr>
          <a:xfrm>
            <a:off x="4853041" y="4485487"/>
            <a:ext cx="162063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600" dirty="0" err="1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TrueNorth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, IBM</a:t>
            </a:r>
          </a:p>
          <a:p>
            <a:pPr defTabSz="457200"/>
            <a:endParaRPr lang="en-US" sz="16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see </a:t>
            </a:r>
            <a:r>
              <a:rPr lang="en-US" sz="1600" dirty="0" err="1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Merolla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 et al.,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Science, 2011.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BEE21D-92E3-7E4B-99FA-9314CB2F0128}"/>
              </a:ext>
            </a:extLst>
          </p:cNvPr>
          <p:cNvGrpSpPr/>
          <p:nvPr/>
        </p:nvGrpSpPr>
        <p:grpSpPr>
          <a:xfrm>
            <a:off x="7346830" y="4065081"/>
            <a:ext cx="3672284" cy="869927"/>
            <a:chOff x="1841597" y="3209980"/>
            <a:chExt cx="3672284" cy="8699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4900EC-4D5E-844E-A2AC-0B9212B83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1615" y="3209980"/>
              <a:ext cx="1366800" cy="8699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976F80-4F4B-5441-BD4E-7A9990034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597" y="3492135"/>
              <a:ext cx="764033" cy="3056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A2DB0-DA1A-1F4E-A1E6-B0FCA45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0478" y="3376319"/>
              <a:ext cx="815613" cy="53724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275D623-F982-A14C-BAC5-5B72483DE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6110" y="3218985"/>
              <a:ext cx="587771" cy="587771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9256" y="4286820"/>
            <a:ext cx="2199857" cy="13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Further scaling to 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422CF-F6A4-4969-81AC-B8A1D78269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100" y="1206500"/>
            <a:ext cx="8051800" cy="444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92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BC5DA-63DF-4702-B14A-E86D90B26B72}"/>
              </a:ext>
            </a:extLst>
          </p:cNvPr>
          <p:cNvSpPr txBox="1"/>
          <p:nvPr/>
        </p:nvSpPr>
        <p:spPr>
          <a:xfrm>
            <a:off x="1600200" y="838202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800" dirty="0">
                <a:latin typeface="Corbel" panose="020B0503020204020204" pitchFamily="34" charset="0"/>
              </a:rPr>
              <a:t>Waveguide routing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5326A-3685-CC4C-9E83-3B49C45D3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3" y="-1"/>
            <a:ext cx="4390947" cy="68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2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B4F60-B2C5-4677-BDA3-8374DC923B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0"/>
            <a:ext cx="43906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1BC5DA-63DF-4702-B14A-E86D90B26B72}"/>
              </a:ext>
            </a:extLst>
          </p:cNvPr>
          <p:cNvSpPr txBox="1"/>
          <p:nvPr/>
        </p:nvSpPr>
        <p:spPr>
          <a:xfrm>
            <a:off x="1600200" y="838202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800" dirty="0">
                <a:latin typeface="Corbel" panose="020B0503020204020204" pitchFamily="34" charset="0"/>
              </a:rPr>
              <a:t>Waveguide routing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171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98C5DF-AF3F-43F3-A2A8-FFC09C146AA3}"/>
              </a:ext>
            </a:extLst>
          </p:cNvPr>
          <p:cNvSpPr txBox="1"/>
          <p:nvPr/>
        </p:nvSpPr>
        <p:spPr>
          <a:xfrm>
            <a:off x="1600200" y="-628650"/>
            <a:ext cx="363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Corbel" panose="020B0503020204020204" pitchFamily="34" charset="0"/>
              </a:rPr>
              <a:t>Calculate the area: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85680-95EE-4BDF-A679-290B84943D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3" y="231086"/>
            <a:ext cx="2522451" cy="2512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68492-7694-4B35-A4B8-DF058115CB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2057400"/>
            <a:ext cx="3019858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573515-2C20-42BD-BD61-9201158550F3}"/>
              </a:ext>
            </a:extLst>
          </p:cNvPr>
          <p:cNvSpPr txBox="1"/>
          <p:nvPr/>
        </p:nvSpPr>
        <p:spPr>
          <a:xfrm>
            <a:off x="1600200" y="3950243"/>
            <a:ext cx="61722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1 cm x 1 cm die: 8100 neurons + 300,000 synapses </a:t>
            </a:r>
          </a:p>
          <a:p>
            <a:pPr marL="137160" indent="-13716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300 mm wafer: 1 million neurons + 200 million synapses </a:t>
            </a:r>
          </a:p>
        </p:txBody>
      </p:sp>
    </p:spTree>
    <p:extLst>
      <p:ext uri="{BB962C8B-B14F-4D97-AF65-F5344CB8AC3E}">
        <p14:creationId xmlns:p14="http://schemas.microsoft.com/office/powerpoint/2010/main" val="7312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98C5DF-AF3F-43F3-A2A8-FFC09C146AA3}"/>
              </a:ext>
            </a:extLst>
          </p:cNvPr>
          <p:cNvSpPr txBox="1"/>
          <p:nvPr/>
        </p:nvSpPr>
        <p:spPr>
          <a:xfrm>
            <a:off x="1600200" y="-628650"/>
            <a:ext cx="363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Corbel" panose="020B0503020204020204" pitchFamily="34" charset="0"/>
              </a:rPr>
              <a:t>Calculate the area: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85680-95EE-4BDF-A679-290B84943D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3" y="231086"/>
            <a:ext cx="2522451" cy="2512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68492-7694-4B35-A4B8-DF058115CB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2057400"/>
            <a:ext cx="3019858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573515-2C20-42BD-BD61-9201158550F3}"/>
              </a:ext>
            </a:extLst>
          </p:cNvPr>
          <p:cNvSpPr txBox="1"/>
          <p:nvPr/>
        </p:nvSpPr>
        <p:spPr>
          <a:xfrm>
            <a:off x="1600200" y="3950243"/>
            <a:ext cx="61722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cm x 1 cm die: 8100 neurons + 300,000 synapses </a:t>
            </a:r>
          </a:p>
          <a:p>
            <a:pPr marL="137160" indent="-13716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300 mm wafer: 1 million neurons + 200 million synapses </a:t>
            </a:r>
          </a:p>
        </p:txBody>
      </p:sp>
    </p:spTree>
    <p:extLst>
      <p:ext uri="{BB962C8B-B14F-4D97-AF65-F5344CB8AC3E}">
        <p14:creationId xmlns:p14="http://schemas.microsoft.com/office/powerpoint/2010/main" val="32431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A4265D-B4C4-4CC0-84BF-DD9F76C4C8BE}"/>
              </a:ext>
            </a:extLst>
          </p:cNvPr>
          <p:cNvSpPr/>
          <p:nvPr/>
        </p:nvSpPr>
        <p:spPr>
          <a:xfrm>
            <a:off x="1143000" y="-381000"/>
            <a:ext cx="10058400" cy="815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869" y="-195349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2667000" y="2057403"/>
            <a:ext cx="541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rbel"/>
                <a:cs typeface="Corbel"/>
              </a:rPr>
              <a:t>Differentiated local processing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rbel"/>
                <a:cs typeface="Corbel"/>
              </a:rPr>
              <a:t>Information integration across: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rbel"/>
                <a:cs typeface="Corbel"/>
              </a:rPr>
              <a:t>Space (network structure)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Time (dynamics)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Experience (plasticity)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DAC028-836D-43D9-BC41-CEF0DAF3331F}"/>
              </a:ext>
            </a:extLst>
          </p:cNvPr>
          <p:cNvSpPr txBox="1">
            <a:spLocks/>
          </p:cNvSpPr>
          <p:nvPr/>
        </p:nvSpPr>
        <p:spPr>
          <a:xfrm>
            <a:off x="1600200" y="-93345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orbel"/>
                <a:cs typeface="Corbel"/>
              </a:rPr>
              <a:t>Cognitive Systems:</a:t>
            </a:r>
          </a:p>
        </p:txBody>
      </p:sp>
    </p:spTree>
    <p:extLst>
      <p:ext uri="{BB962C8B-B14F-4D97-AF65-F5344CB8AC3E}">
        <p14:creationId xmlns:p14="http://schemas.microsoft.com/office/powerpoint/2010/main" val="246520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A4265D-B4C4-4CC0-84BF-DD9F76C4C8BE}"/>
              </a:ext>
            </a:extLst>
          </p:cNvPr>
          <p:cNvSpPr/>
          <p:nvPr/>
        </p:nvSpPr>
        <p:spPr>
          <a:xfrm>
            <a:off x="1143000" y="-381000"/>
            <a:ext cx="10058400" cy="815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869" y="-195349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2667000" y="2057403"/>
            <a:ext cx="541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rbel"/>
                <a:cs typeface="Corbel"/>
              </a:rPr>
              <a:t>Differentiated local processing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rbel"/>
                <a:cs typeface="Corbel"/>
              </a:rPr>
              <a:t>Information integration across: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Space (network structure)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rbel"/>
                <a:cs typeface="Corbel"/>
              </a:rPr>
              <a:t>Time (dynamics)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Experience (plasticity)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DAC028-836D-43D9-BC41-CEF0DAF3331F}"/>
              </a:ext>
            </a:extLst>
          </p:cNvPr>
          <p:cNvSpPr txBox="1">
            <a:spLocks/>
          </p:cNvSpPr>
          <p:nvPr/>
        </p:nvSpPr>
        <p:spPr>
          <a:xfrm>
            <a:off x="1600200" y="-93345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orbel"/>
                <a:cs typeface="Corbel"/>
              </a:rPr>
              <a:t>Cognitive Systems:</a:t>
            </a:r>
          </a:p>
        </p:txBody>
      </p:sp>
    </p:spTree>
    <p:extLst>
      <p:ext uri="{BB962C8B-B14F-4D97-AF65-F5344CB8AC3E}">
        <p14:creationId xmlns:p14="http://schemas.microsoft.com/office/powerpoint/2010/main" val="353114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8B5118-3F55-4910-92A2-2FC95FABCE05}"/>
              </a:ext>
            </a:extLst>
          </p:cNvPr>
          <p:cNvSpPr txBox="1">
            <a:spLocks/>
          </p:cNvSpPr>
          <p:nvPr/>
        </p:nvSpPr>
        <p:spPr>
          <a:xfrm>
            <a:off x="1524000" y="-85725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Time and space intertwined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B01D29-679A-4326-8B06-AF08CEC53622}"/>
              </a:ext>
            </a:extLst>
          </p:cNvPr>
          <p:cNvSpPr/>
          <p:nvPr/>
        </p:nvSpPr>
        <p:spPr>
          <a:xfrm>
            <a:off x="2400300" y="103665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High-frequency oscillations synchronize local sectors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3C2CC5-FF3D-449B-867D-A0AC156D9D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3" y="3124200"/>
            <a:ext cx="3786909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D677-9419-48FC-82AD-11742F81C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2895600"/>
            <a:ext cx="3810000" cy="37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8B5118-3F55-4910-92A2-2FC95FABCE05}"/>
              </a:ext>
            </a:extLst>
          </p:cNvPr>
          <p:cNvSpPr txBox="1">
            <a:spLocks/>
          </p:cNvSpPr>
          <p:nvPr/>
        </p:nvSpPr>
        <p:spPr>
          <a:xfrm>
            <a:off x="1524000" y="-85725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Time and space intertwined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B01D29-679A-4326-8B06-AF08CEC53622}"/>
              </a:ext>
            </a:extLst>
          </p:cNvPr>
          <p:cNvSpPr/>
          <p:nvPr/>
        </p:nvSpPr>
        <p:spPr>
          <a:xfrm>
            <a:off x="2400300" y="1036650"/>
            <a:ext cx="73914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High-frequency oscillations synchronize local sectors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Mid-frequency oscillations synchronize 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3C2CC5-FF3D-449B-867D-A0AC156D9D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3" y="3124200"/>
            <a:ext cx="3786909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D677-9419-48FC-82AD-11742F81C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2895600"/>
            <a:ext cx="3810000" cy="37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6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8B5118-3F55-4910-92A2-2FC95FABCE05}"/>
              </a:ext>
            </a:extLst>
          </p:cNvPr>
          <p:cNvSpPr txBox="1">
            <a:spLocks/>
          </p:cNvSpPr>
          <p:nvPr/>
        </p:nvSpPr>
        <p:spPr>
          <a:xfrm>
            <a:off x="1524000" y="-85725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Time and space intertwined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B01D29-679A-4326-8B06-AF08CEC53622}"/>
              </a:ext>
            </a:extLst>
          </p:cNvPr>
          <p:cNvSpPr/>
          <p:nvPr/>
        </p:nvSpPr>
        <p:spPr>
          <a:xfrm>
            <a:off x="2400300" y="1036650"/>
            <a:ext cx="73914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High-frequency oscillations synchronize local sectors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Mid-frequency oscillations synchronize regions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Low-frequency oscillations synchronize the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8D677-9419-48FC-82AD-11742F81C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2895600"/>
            <a:ext cx="3810000" cy="3794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6E6DC-93F3-D046-A78E-0C95B88A9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810003"/>
            <a:ext cx="4367248" cy="16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524000" y="0"/>
            <a:ext cx="91440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+mj-lt"/>
                <a:cs typeface="Corbel"/>
              </a:rPr>
              <a:t>2</a:t>
            </a:r>
            <a:r>
              <a:rPr lang="en-US" baseline="30000" dirty="0">
                <a:latin typeface="+mj-lt"/>
                <a:cs typeface="Corbel"/>
              </a:rPr>
              <a:t>nd</a:t>
            </a:r>
            <a:r>
              <a:rPr lang="en-US" dirty="0">
                <a:latin typeface="+mj-lt"/>
                <a:cs typeface="Corbel"/>
              </a:rPr>
              <a:t> and 3</a:t>
            </a:r>
            <a:r>
              <a:rPr lang="en-US" baseline="30000" dirty="0">
                <a:latin typeface="+mj-lt"/>
                <a:cs typeface="Corbel"/>
              </a:rPr>
              <a:t>rd</a:t>
            </a:r>
            <a:r>
              <a:rPr lang="en-US" dirty="0">
                <a:latin typeface="+mj-lt"/>
                <a:cs typeface="Corbel"/>
              </a:rPr>
              <a:t> Generation Neural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270" y="2209800"/>
            <a:ext cx="4214295" cy="38164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Generation: “Proven”</a:t>
            </a:r>
          </a:p>
          <a:p>
            <a:endParaRPr lang="en-US" sz="2400" dirty="0"/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Limited Biological “inspiration”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Matrix-vector multiplication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Seeking weight matrix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Trained by supervisory system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Limited History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Task specific</a:t>
            </a:r>
            <a:endParaRPr lang="es-MX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567186" y="2209800"/>
            <a:ext cx="6393482" cy="38164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Generation: “Less Proven”</a:t>
            </a:r>
          </a:p>
          <a:p>
            <a:endParaRPr lang="en-US" sz="2400" dirty="0"/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More Biologically inspired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Information in dynamical state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Spiking neurons communicate in rate and timing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Potential for learning without supervision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Information integrated across space and time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General cognitive systems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4834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8B5118-3F55-4910-92A2-2FC95FABCE05}"/>
              </a:ext>
            </a:extLst>
          </p:cNvPr>
          <p:cNvSpPr txBox="1">
            <a:spLocks/>
          </p:cNvSpPr>
          <p:nvPr/>
        </p:nvSpPr>
        <p:spPr>
          <a:xfrm>
            <a:off x="1524000" y="-85725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Time and space intertwined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B01D29-679A-4326-8B06-AF08CEC53622}"/>
              </a:ext>
            </a:extLst>
          </p:cNvPr>
          <p:cNvSpPr/>
          <p:nvPr/>
        </p:nvSpPr>
        <p:spPr>
          <a:xfrm>
            <a:off x="1981200" y="1036650"/>
            <a:ext cx="781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Need neurons that can oscillate across many frequencies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8D677-9419-48FC-82AD-11742F81C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2895600"/>
            <a:ext cx="3810000" cy="3794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6E6DC-93F3-D046-A78E-0C95B88A9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810003"/>
            <a:ext cx="4367248" cy="16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8B5118-3F55-4910-92A2-2FC95FABCE05}"/>
              </a:ext>
            </a:extLst>
          </p:cNvPr>
          <p:cNvSpPr txBox="1">
            <a:spLocks/>
          </p:cNvSpPr>
          <p:nvPr/>
        </p:nvSpPr>
        <p:spPr>
          <a:xfrm>
            <a:off x="1524000" y="-85725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Time and space intertwined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B01D29-679A-4326-8B06-AF08CEC53622}"/>
              </a:ext>
            </a:extLst>
          </p:cNvPr>
          <p:cNvSpPr/>
          <p:nvPr/>
        </p:nvSpPr>
        <p:spPr>
          <a:xfrm>
            <a:off x="1981200" y="1036650"/>
            <a:ext cx="78105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Need neurons that can oscillate across many frequencies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Brain: up to 600 Hz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8D677-9419-48FC-82AD-11742F81C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2895600"/>
            <a:ext cx="3810000" cy="3794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6E6DC-93F3-D046-A78E-0C95B88A9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810003"/>
            <a:ext cx="4367248" cy="16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8B5118-3F55-4910-92A2-2FC95FABCE05}"/>
              </a:ext>
            </a:extLst>
          </p:cNvPr>
          <p:cNvSpPr txBox="1">
            <a:spLocks/>
          </p:cNvSpPr>
          <p:nvPr/>
        </p:nvSpPr>
        <p:spPr>
          <a:xfrm>
            <a:off x="1524000" y="-85725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Time and space intertwined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B01D29-679A-4326-8B06-AF08CEC53622}"/>
              </a:ext>
            </a:extLst>
          </p:cNvPr>
          <p:cNvSpPr/>
          <p:nvPr/>
        </p:nvSpPr>
        <p:spPr>
          <a:xfrm>
            <a:off x="1981200" y="1036650"/>
            <a:ext cx="78105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Need neurons that can oscillate across many frequencies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Brain: up to 600 Hz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Loop neurons: up to 20 MHz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8D677-9419-48FC-82AD-11742F81C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2895600"/>
            <a:ext cx="3810000" cy="3794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6E6DC-93F3-D046-A78E-0C95B88A9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810003"/>
            <a:ext cx="4367248" cy="16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8B5118-3F55-4910-92A2-2FC95FABCE05}"/>
              </a:ext>
            </a:extLst>
          </p:cNvPr>
          <p:cNvSpPr txBox="1">
            <a:spLocks/>
          </p:cNvSpPr>
          <p:nvPr/>
        </p:nvSpPr>
        <p:spPr>
          <a:xfrm>
            <a:off x="1524000" y="-85725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Time and space intertwined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8D677-9419-48FC-82AD-11742F81C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2895600"/>
            <a:ext cx="3810000" cy="3794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6E6DC-93F3-D046-A78E-0C95B88A9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810003"/>
            <a:ext cx="4367248" cy="1625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5600" y="1447800"/>
            <a:ext cx="665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rbel" pitchFamily="34" charset="0"/>
              </a:rPr>
              <a:t>What if you could think 30,000 times faster?</a:t>
            </a:r>
            <a:endParaRPr lang="es-MX" sz="2800" dirty="0"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9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700736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itchFamily="34" charset="0"/>
                <a:ea typeface="Latin Modern Sans 10" charset="0"/>
                <a:cs typeface="Latin Modern Sans 10" charset="0"/>
              </a:rPr>
              <a:t>Synaptic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564D5-084F-4461-B63B-CD445B23B4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EEEDF-02BE-4A67-9E64-EC611C89098F}"/>
              </a:ext>
            </a:extLst>
          </p:cNvPr>
          <p:cNvSpPr txBox="1"/>
          <p:nvPr/>
        </p:nvSpPr>
        <p:spPr>
          <a:xfrm>
            <a:off x="1524000" y="-85725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Synaptic plasticity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9D24D-F46B-4535-B239-19CB327B46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3" y="529618"/>
            <a:ext cx="8126887" cy="6328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C9DC2-B375-42FE-BC90-747BAD5A835C}"/>
              </a:ext>
            </a:extLst>
          </p:cNvPr>
          <p:cNvSpPr txBox="1"/>
          <p:nvPr/>
        </p:nvSpPr>
        <p:spPr>
          <a:xfrm>
            <a:off x="6400800" y="-754737"/>
            <a:ext cx="4267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algn="r">
              <a:spcAft>
                <a:spcPts val="1200"/>
              </a:spcAft>
            </a:pPr>
            <a:r>
              <a:rPr lang="en-US" sz="2200" dirty="0">
                <a:latin typeface="Corbel" pitchFamily="34" charset="0"/>
              </a:rPr>
              <a:t>Adaptive memory at each synapse</a:t>
            </a:r>
          </a:p>
        </p:txBody>
      </p:sp>
    </p:spTree>
    <p:extLst>
      <p:ext uri="{BB962C8B-B14F-4D97-AF65-F5344CB8AC3E}">
        <p14:creationId xmlns:p14="http://schemas.microsoft.com/office/powerpoint/2010/main" val="41790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EEEDF-02BE-4A67-9E64-EC611C89098F}"/>
              </a:ext>
            </a:extLst>
          </p:cNvPr>
          <p:cNvSpPr txBox="1"/>
          <p:nvPr/>
        </p:nvSpPr>
        <p:spPr>
          <a:xfrm>
            <a:off x="1524000" y="-85725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Supervised learning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3" y="838200"/>
            <a:ext cx="576262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90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EEEDF-02BE-4A67-9E64-EC611C89098F}"/>
              </a:ext>
            </a:extLst>
          </p:cNvPr>
          <p:cNvSpPr txBox="1"/>
          <p:nvPr/>
        </p:nvSpPr>
        <p:spPr>
          <a:xfrm>
            <a:off x="1524000" y="-85725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Supervised learning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05400" y="0"/>
            <a:ext cx="5562600" cy="6812800"/>
            <a:chOff x="3581400" y="0"/>
            <a:chExt cx="5562600" cy="681280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1900" y="0"/>
              <a:ext cx="5372100" cy="681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3733800" y="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0" y="3352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371603"/>
            <a:ext cx="3581400" cy="339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5C9DC2-B375-42FE-BC90-747BAD5A835C}"/>
              </a:ext>
            </a:extLst>
          </p:cNvPr>
          <p:cNvSpPr txBox="1"/>
          <p:nvPr/>
        </p:nvSpPr>
        <p:spPr>
          <a:xfrm>
            <a:off x="1524000" y="5486401"/>
            <a:ext cx="3703782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algn="ctr">
              <a:spcAft>
                <a:spcPts val="1200"/>
              </a:spcAft>
            </a:pPr>
            <a:r>
              <a:rPr lang="en-US" dirty="0">
                <a:latin typeface="Corbel" pitchFamily="34" charset="0"/>
              </a:rPr>
              <a:t>Analog synaptic weights</a:t>
            </a:r>
          </a:p>
        </p:txBody>
      </p:sp>
    </p:spTree>
    <p:extLst>
      <p:ext uri="{BB962C8B-B14F-4D97-AF65-F5344CB8AC3E}">
        <p14:creationId xmlns:p14="http://schemas.microsoft.com/office/powerpoint/2010/main" val="41790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A2ECF-0214-4FE2-A8B9-5F5C18FBF4DE}"/>
              </a:ext>
            </a:extLst>
          </p:cNvPr>
          <p:cNvSpPr txBox="1">
            <a:spLocks/>
          </p:cNvSpPr>
          <p:nvPr/>
        </p:nvSpPr>
        <p:spPr>
          <a:xfrm>
            <a:off x="1524000" y="-855478"/>
            <a:ext cx="4572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262626"/>
                </a:solidFill>
                <a:ea typeface="Times New Roman" panose="02020603050405020304" pitchFamily="18" charset="0"/>
              </a:rPr>
              <a:t>Unsupervised learning</a:t>
            </a:r>
            <a:endParaRPr lang="en-US" sz="3600" dirty="0">
              <a:solidFill>
                <a:srgbClr val="26262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C9DC2-B375-42FE-BC90-747BAD5A835C}"/>
              </a:ext>
            </a:extLst>
          </p:cNvPr>
          <p:cNvSpPr txBox="1"/>
          <p:nvPr/>
        </p:nvSpPr>
        <p:spPr>
          <a:xfrm>
            <a:off x="1554018" y="2579640"/>
            <a:ext cx="3703782" cy="339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orbel" pitchFamily="34" charset="0"/>
              </a:rPr>
              <a:t>Two photons for spike-timing dependent plasticity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orbel" pitchFamily="34" charset="0"/>
              </a:rPr>
              <a:t>Complex circuit functionality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orbel" pitchFamily="34" charset="0"/>
              </a:rPr>
              <a:t>Weighting in the superconducting domain conserves photons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Corbe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C096A-8973-4540-856C-6A924ABCCE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472" y="1055872"/>
            <a:ext cx="5454028" cy="4811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04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A2ECF-0214-4FE2-A8B9-5F5C18FBF4DE}"/>
              </a:ext>
            </a:extLst>
          </p:cNvPr>
          <p:cNvSpPr txBox="1">
            <a:spLocks/>
          </p:cNvSpPr>
          <p:nvPr/>
        </p:nvSpPr>
        <p:spPr>
          <a:xfrm>
            <a:off x="1524000" y="-855478"/>
            <a:ext cx="64008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262626"/>
                </a:solidFill>
                <a:ea typeface="Times New Roman" panose="02020603050405020304" pitchFamily="18" charset="0"/>
              </a:rPr>
              <a:t>Other plasticity mechanisms</a:t>
            </a:r>
            <a:endParaRPr lang="en-US" sz="3600" dirty="0">
              <a:solidFill>
                <a:srgbClr val="26262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C9DC2-B375-42FE-BC90-747BAD5A835C}"/>
              </a:ext>
            </a:extLst>
          </p:cNvPr>
          <p:cNvSpPr txBox="1"/>
          <p:nvPr/>
        </p:nvSpPr>
        <p:spPr>
          <a:xfrm>
            <a:off x="1524000" y="2667003"/>
            <a:ext cx="370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algn="ctr">
              <a:spcAft>
                <a:spcPts val="1200"/>
              </a:spcAft>
            </a:pPr>
            <a:r>
              <a:rPr lang="en-US" sz="2400" dirty="0">
                <a:latin typeface="Corbel" pitchFamily="34" charset="0"/>
              </a:rPr>
              <a:t>Short-term plasticity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781050"/>
            <a:ext cx="537210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04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4275-1608-9B4C-96E1-6C9AB51D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1524000"/>
          </a:xfrm>
        </p:spPr>
        <p:txBody>
          <a:bodyPr>
            <a:noAutofit/>
          </a:bodyPr>
          <a:lstStyle/>
          <a:p>
            <a:r>
              <a:rPr lang="en-US" dirty="0"/>
              <a:t>Question:  Why do we need Generation 3?</a:t>
            </a:r>
            <a:br>
              <a:rPr lang="en-US" dirty="0"/>
            </a:br>
            <a:r>
              <a:rPr lang="en-US" dirty="0"/>
              <a:t>Answer:  Energy Efficiency and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7F8DC-FB89-A447-B0C8-CB64489FAAD1}"/>
              </a:ext>
            </a:extLst>
          </p:cNvPr>
          <p:cNvSpPr/>
          <p:nvPr/>
        </p:nvSpPr>
        <p:spPr>
          <a:xfrm>
            <a:off x="609600" y="5930709"/>
            <a:ext cx="4477701" cy="447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/abs/1906.02243v1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35183-1275-034A-B388-0A1B5123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60" y="1968309"/>
            <a:ext cx="5605939" cy="3784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28785C-E932-984C-846F-B1C3DD8AA4FF}"/>
              </a:ext>
            </a:extLst>
          </p:cNvPr>
          <p:cNvSpPr txBox="1">
            <a:spLocks/>
          </p:cNvSpPr>
          <p:nvPr/>
        </p:nvSpPr>
        <p:spPr>
          <a:xfrm>
            <a:off x="6372340" y="2196909"/>
            <a:ext cx="5486400" cy="43562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Corbe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a typeface="Helvetica Light" charset="0"/>
                <a:cs typeface="Helvetica Light" charset="0"/>
              </a:rPr>
              <a:t>“How do you make the largest scale artificial neural network?”</a:t>
            </a:r>
          </a:p>
          <a:p>
            <a:pPr lvl="1"/>
            <a:r>
              <a:rPr lang="en-US" sz="2000" dirty="0">
                <a:ea typeface="Helvetica Light" charset="0"/>
                <a:cs typeface="Helvetica Light" charset="0"/>
              </a:rPr>
              <a:t>Human Brain:  </a:t>
            </a:r>
          </a:p>
          <a:p>
            <a:pPr lvl="2"/>
            <a:r>
              <a:rPr lang="en-US" sz="1600" dirty="0">
                <a:ea typeface="Helvetica Light" charset="0"/>
                <a:cs typeface="Helvetica Light" charset="0"/>
              </a:rPr>
              <a:t>10 billion neurons</a:t>
            </a:r>
          </a:p>
          <a:p>
            <a:pPr lvl="2"/>
            <a:r>
              <a:rPr lang="en-US" sz="1600" dirty="0">
                <a:ea typeface="Helvetica Light" charset="0"/>
                <a:cs typeface="Helvetica Light" charset="0"/>
              </a:rPr>
              <a:t>1 neuron fans out to 10,000 neurons</a:t>
            </a:r>
            <a:endParaRPr lang="en-US" sz="2400" dirty="0">
              <a:ea typeface="Helvetica Light" charset="0"/>
              <a:cs typeface="Helvetica Light" charset="0"/>
            </a:endParaRPr>
          </a:p>
          <a:p>
            <a:r>
              <a:rPr lang="en-US" sz="2400" dirty="0">
                <a:ea typeface="Helvetica Light" charset="0"/>
                <a:cs typeface="Helvetica Light" charset="0"/>
              </a:rPr>
              <a:t>What are the fundamental limits?</a:t>
            </a:r>
          </a:p>
          <a:p>
            <a:r>
              <a:rPr lang="en-US" sz="2400" dirty="0">
                <a:ea typeface="Helvetica Light" charset="0"/>
                <a:cs typeface="Helvetica Light" charset="0"/>
              </a:rPr>
              <a:t>How do you evaluate the performance?</a:t>
            </a:r>
          </a:p>
          <a:p>
            <a:r>
              <a:rPr lang="en-US" sz="2400" dirty="0">
                <a:ea typeface="Helvetica Light" charset="0"/>
                <a:cs typeface="Helvetica Light" charset="0"/>
              </a:rPr>
              <a:t>How do physical characteristics of the devices relate to the performance of the neuromorphic computer?</a:t>
            </a:r>
          </a:p>
        </p:txBody>
      </p:sp>
    </p:spTree>
    <p:extLst>
      <p:ext uri="{BB962C8B-B14F-4D97-AF65-F5344CB8AC3E}">
        <p14:creationId xmlns:p14="http://schemas.microsoft.com/office/powerpoint/2010/main" val="34189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A2ECF-0214-4FE2-A8B9-5F5C18FBF4DE}"/>
              </a:ext>
            </a:extLst>
          </p:cNvPr>
          <p:cNvSpPr txBox="1">
            <a:spLocks/>
          </p:cNvSpPr>
          <p:nvPr/>
        </p:nvSpPr>
        <p:spPr>
          <a:xfrm>
            <a:off x="1524000" y="-855478"/>
            <a:ext cx="64008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262626"/>
                </a:solidFill>
                <a:ea typeface="Times New Roman" panose="02020603050405020304" pitchFamily="18" charset="0"/>
              </a:rPr>
              <a:t>Other plasticity mechanisms</a:t>
            </a:r>
            <a:endParaRPr lang="en-US" sz="3600" dirty="0">
              <a:solidFill>
                <a:srgbClr val="26262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C9DC2-B375-42FE-BC90-747BAD5A835C}"/>
              </a:ext>
            </a:extLst>
          </p:cNvPr>
          <p:cNvSpPr txBox="1"/>
          <p:nvPr/>
        </p:nvSpPr>
        <p:spPr>
          <a:xfrm>
            <a:off x="1981200" y="2667003"/>
            <a:ext cx="1981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</a:pPr>
            <a:r>
              <a:rPr lang="en-US" sz="2400" dirty="0">
                <a:latin typeface="Corbel" pitchFamily="34" charset="0"/>
              </a:rPr>
              <a:t>Homeostatic </a:t>
            </a:r>
          </a:p>
          <a:p>
            <a:pPr marL="182880" indent="-182880">
              <a:spcAft>
                <a:spcPts val="1200"/>
              </a:spcAft>
            </a:pPr>
            <a:r>
              <a:rPr lang="en-US" sz="2400" dirty="0">
                <a:latin typeface="Corbel" pitchFamily="34" charset="0"/>
              </a:rPr>
              <a:t>plasticity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8628" y="1143000"/>
            <a:ext cx="64293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04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A2ECF-0214-4FE2-A8B9-5F5C18FBF4DE}"/>
              </a:ext>
            </a:extLst>
          </p:cNvPr>
          <p:cNvSpPr txBox="1">
            <a:spLocks/>
          </p:cNvSpPr>
          <p:nvPr/>
        </p:nvSpPr>
        <p:spPr>
          <a:xfrm>
            <a:off x="1524000" y="-855478"/>
            <a:ext cx="64008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262626"/>
                </a:solidFill>
                <a:ea typeface="Times New Roman" panose="02020603050405020304" pitchFamily="18" charset="0"/>
              </a:rPr>
              <a:t>Other plasticity mechanisms</a:t>
            </a:r>
            <a:endParaRPr lang="en-US" sz="3600" dirty="0">
              <a:solidFill>
                <a:srgbClr val="26262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C9DC2-B375-42FE-BC90-747BAD5A835C}"/>
              </a:ext>
            </a:extLst>
          </p:cNvPr>
          <p:cNvSpPr txBox="1"/>
          <p:nvPr/>
        </p:nvSpPr>
        <p:spPr>
          <a:xfrm>
            <a:off x="1524000" y="2667003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algn="ctr">
              <a:spcAft>
                <a:spcPts val="1200"/>
              </a:spcAft>
            </a:pPr>
            <a:r>
              <a:rPr lang="en-US" sz="2400" dirty="0" err="1">
                <a:latin typeface="Corbel" pitchFamily="34" charset="0"/>
              </a:rPr>
              <a:t>Metaplasticity</a:t>
            </a:r>
            <a:endParaRPr lang="en-US" sz="2400" dirty="0">
              <a:latin typeface="Corbe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685802"/>
            <a:ext cx="6248400" cy="610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04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Weaknesses:</a:t>
            </a:r>
          </a:p>
        </p:txBody>
      </p:sp>
    </p:spTree>
    <p:extLst>
      <p:ext uri="{BB962C8B-B14F-4D97-AF65-F5344CB8AC3E}">
        <p14:creationId xmlns:p14="http://schemas.microsoft.com/office/powerpoint/2010/main" val="7450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E653F1-820B-4668-97CB-9528A74E3DD9}"/>
              </a:ext>
            </a:extLst>
          </p:cNvPr>
          <p:cNvSpPr txBox="1"/>
          <p:nvPr/>
        </p:nvSpPr>
        <p:spPr>
          <a:xfrm>
            <a:off x="1533525" y="-857250"/>
            <a:ext cx="4731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rbel" panose="020B0503020204020204" pitchFamily="34" charset="0"/>
              </a:rPr>
              <a:t>Process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4CE1B-EDCA-4DD3-A654-CC1E84B72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2667003"/>
            <a:ext cx="3810000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828612-C8AD-4CA7-A1EC-6CD6111831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2209803"/>
            <a:ext cx="3733800" cy="3787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7A55D-4772-455F-B2EA-8F2431774D7A}"/>
              </a:ext>
            </a:extLst>
          </p:cNvPr>
          <p:cNvSpPr txBox="1"/>
          <p:nvPr/>
        </p:nvSpPr>
        <p:spPr>
          <a:xfrm>
            <a:off x="7772400" y="6953250"/>
            <a:ext cx="1219200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1F050B-3D95-4307-950C-E7F428991387}"/>
              </a:ext>
            </a:extLst>
          </p:cNvPr>
          <p:cNvCxnSpPr>
            <a:cxnSpLocks/>
          </p:cNvCxnSpPr>
          <p:nvPr/>
        </p:nvCxnSpPr>
        <p:spPr>
          <a:xfrm flipH="1">
            <a:off x="6477000" y="7137916"/>
            <a:ext cx="1447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32E83B-4735-4F1B-8139-829E8B69A9F2}"/>
              </a:ext>
            </a:extLst>
          </p:cNvPr>
          <p:cNvCxnSpPr>
            <a:cxnSpLocks/>
          </p:cNvCxnSpPr>
          <p:nvPr/>
        </p:nvCxnSpPr>
        <p:spPr>
          <a:xfrm>
            <a:off x="8686800" y="7137916"/>
            <a:ext cx="152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E428B2-F2BF-B24F-B590-6CC7EA0ECFF8}"/>
              </a:ext>
            </a:extLst>
          </p:cNvPr>
          <p:cNvSpPr txBox="1"/>
          <p:nvPr/>
        </p:nvSpPr>
        <p:spPr>
          <a:xfrm>
            <a:off x="3505200" y="100500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NIST cleanroom for near-term results</a:t>
            </a:r>
            <a:endParaRPr 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E653F1-820B-4668-97CB-9528A74E3DD9}"/>
              </a:ext>
            </a:extLst>
          </p:cNvPr>
          <p:cNvSpPr txBox="1"/>
          <p:nvPr/>
        </p:nvSpPr>
        <p:spPr>
          <a:xfrm>
            <a:off x="1533525" y="-857250"/>
            <a:ext cx="4731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rbel" panose="020B0503020204020204" pitchFamily="34" charset="0"/>
              </a:rPr>
              <a:t>Process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FA71-17AA-4682-BFD9-5F4CAA1C9F01}"/>
              </a:ext>
            </a:extLst>
          </p:cNvPr>
          <p:cNvSpPr txBox="1"/>
          <p:nvPr/>
        </p:nvSpPr>
        <p:spPr>
          <a:xfrm>
            <a:off x="3505200" y="1143003"/>
            <a:ext cx="4953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NIST cleanroom for near-term results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Corbel" panose="020B0503020204020204" pitchFamily="34" charset="0"/>
              </a:rPr>
              <a:t>SUNY Poly for development of optoelectronic process at 300 mm 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B1EB2-6105-48DE-9D65-1F4048277C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969422"/>
            <a:ext cx="9144000" cy="30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8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E653F1-820B-4668-97CB-9528A74E3DD9}"/>
              </a:ext>
            </a:extLst>
          </p:cNvPr>
          <p:cNvSpPr txBox="1"/>
          <p:nvPr/>
        </p:nvSpPr>
        <p:spPr>
          <a:xfrm>
            <a:off x="1533525" y="-857250"/>
            <a:ext cx="6824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rbel" panose="020B0503020204020204" pitchFamily="34" charset="0"/>
              </a:rPr>
              <a:t>NIST should share their process</a:t>
            </a:r>
          </a:p>
        </p:txBody>
      </p:sp>
    </p:spTree>
    <p:extLst>
      <p:ext uri="{BB962C8B-B14F-4D97-AF65-F5344CB8AC3E}">
        <p14:creationId xmlns:p14="http://schemas.microsoft.com/office/powerpoint/2010/main" val="197955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E653F1-820B-4668-97CB-9528A74E3DD9}"/>
              </a:ext>
            </a:extLst>
          </p:cNvPr>
          <p:cNvSpPr txBox="1"/>
          <p:nvPr/>
        </p:nvSpPr>
        <p:spPr>
          <a:xfrm>
            <a:off x="1533525" y="-857250"/>
            <a:ext cx="6824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rbel" panose="020B0503020204020204" pitchFamily="34" charset="0"/>
              </a:rPr>
              <a:t>NIST should share their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428B2-F2BF-B24F-B590-6CC7EA0ECFF8}"/>
              </a:ext>
            </a:extLst>
          </p:cNvPr>
          <p:cNvSpPr txBox="1"/>
          <p:nvPr/>
        </p:nvSpPr>
        <p:spPr>
          <a:xfrm>
            <a:off x="1676400" y="8190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We agree.</a:t>
            </a:r>
            <a:endParaRPr 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E653F1-820B-4668-97CB-9528A74E3DD9}"/>
              </a:ext>
            </a:extLst>
          </p:cNvPr>
          <p:cNvSpPr txBox="1"/>
          <p:nvPr/>
        </p:nvSpPr>
        <p:spPr>
          <a:xfrm>
            <a:off x="1533525" y="-857250"/>
            <a:ext cx="6824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rbel" panose="020B0503020204020204" pitchFamily="34" charset="0"/>
              </a:rPr>
              <a:t>NIST should share their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428B2-F2BF-B24F-B590-6CC7EA0ECFF8}"/>
              </a:ext>
            </a:extLst>
          </p:cNvPr>
          <p:cNvSpPr txBox="1"/>
          <p:nvPr/>
        </p:nvSpPr>
        <p:spPr>
          <a:xfrm>
            <a:off x="1676400" y="8190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We agree. We’re working on it.</a:t>
            </a:r>
            <a:endParaRPr 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9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E653F1-820B-4668-97CB-9528A74E3DD9}"/>
              </a:ext>
            </a:extLst>
          </p:cNvPr>
          <p:cNvSpPr txBox="1"/>
          <p:nvPr/>
        </p:nvSpPr>
        <p:spPr>
          <a:xfrm>
            <a:off x="1533525" y="-857250"/>
            <a:ext cx="6824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rbel" panose="020B0503020204020204" pitchFamily="34" charset="0"/>
              </a:rPr>
              <a:t>NIST should share their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4B29C-21AB-4089-9944-5C7301484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914400"/>
            <a:ext cx="9144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E7F46-7A2F-4EBE-8E8D-A9FB2BE5CB8D}"/>
              </a:ext>
            </a:extLst>
          </p:cNvPr>
          <p:cNvSpPr txBox="1"/>
          <p:nvPr/>
        </p:nvSpPr>
        <p:spPr>
          <a:xfrm>
            <a:off x="1533528" y="6000690"/>
            <a:ext cx="890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Silicon light sources, single-photon detectors, passive dielectric waveguides</a:t>
            </a:r>
            <a:endParaRPr 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1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E653F1-820B-4668-97CB-9528A74E3DD9}"/>
              </a:ext>
            </a:extLst>
          </p:cNvPr>
          <p:cNvSpPr txBox="1"/>
          <p:nvPr/>
        </p:nvSpPr>
        <p:spPr>
          <a:xfrm>
            <a:off x="1533525" y="-857250"/>
            <a:ext cx="6824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rbel" panose="020B0503020204020204" pitchFamily="34" charset="0"/>
              </a:rPr>
              <a:t>NIST should share their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4B29C-21AB-4089-9944-5C7301484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914400"/>
            <a:ext cx="9144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75161-98AE-43F1-9C13-FA5EEC2B7D75}"/>
              </a:ext>
            </a:extLst>
          </p:cNvPr>
          <p:cNvSpPr txBox="1"/>
          <p:nvPr/>
        </p:nvSpPr>
        <p:spPr>
          <a:xfrm>
            <a:off x="4013200" y="5765394"/>
            <a:ext cx="6629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Process design kit and multi-project wafers, hopefully 2019</a:t>
            </a:r>
          </a:p>
          <a:p>
            <a:pPr algn="r"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let me know if you’re interested</a:t>
            </a:r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2723C-5D3A-4F70-8AB8-7CE672461B46}"/>
              </a:ext>
            </a:extLst>
          </p:cNvPr>
          <p:cNvSpPr txBox="1"/>
          <p:nvPr/>
        </p:nvSpPr>
        <p:spPr>
          <a:xfrm>
            <a:off x="1524000" y="7284363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jeffrey.shainline@nist.gov</a:t>
            </a:r>
            <a:endParaRPr 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038" y="2362200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1219200" y="1565731"/>
            <a:ext cx="777240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Biologically Inspired</a:t>
            </a:r>
          </a:p>
          <a:p>
            <a:pPr marL="92903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Spiking Signals, Energy Efficient</a:t>
            </a:r>
          </a:p>
          <a:p>
            <a:pPr marL="92903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Rate and Time encoding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Differentiated local processing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Information integration across: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Space (network structure)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Time (dynamics)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Experience (plasticity)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DAC028-836D-43D9-BC41-CEF0DAF3331F}"/>
              </a:ext>
            </a:extLst>
          </p:cNvPr>
          <p:cNvSpPr txBox="1">
            <a:spLocks/>
          </p:cNvSpPr>
          <p:nvPr/>
        </p:nvSpPr>
        <p:spPr>
          <a:xfrm>
            <a:off x="1066800" y="6019800"/>
            <a:ext cx="10896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Can we get to a size scale for “Cognitive” Systems?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A6EAD-C01B-4342-8647-DA91DC2B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1277600" cy="956144"/>
          </a:xfrm>
        </p:spPr>
        <p:txBody>
          <a:bodyPr>
            <a:noAutofit/>
          </a:bodyPr>
          <a:lstStyle/>
          <a:p>
            <a:r>
              <a:rPr lang="en-US" sz="4000" dirty="0"/>
              <a:t>Spiking Neural Networks / Dedicated Hardware</a:t>
            </a:r>
          </a:p>
        </p:txBody>
      </p:sp>
    </p:spTree>
    <p:extLst>
      <p:ext uri="{BB962C8B-B14F-4D97-AF65-F5344CB8AC3E}">
        <p14:creationId xmlns:p14="http://schemas.microsoft.com/office/powerpoint/2010/main" val="416666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Weaknesses: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3E3A23-FE77-4A94-9E49-4D92A7853566}"/>
              </a:ext>
            </a:extLst>
          </p:cNvPr>
          <p:cNvSpPr txBox="1">
            <a:spLocks/>
          </p:cNvSpPr>
          <p:nvPr/>
        </p:nvSpPr>
        <p:spPr>
          <a:xfrm>
            <a:off x="3124200" y="2590800"/>
            <a:ext cx="57150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indent="-27432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Requires process development</a:t>
            </a:r>
          </a:p>
          <a:p>
            <a:pPr indent="-27432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Cryogenic operation</a:t>
            </a:r>
          </a:p>
        </p:txBody>
      </p:sp>
    </p:spTree>
    <p:extLst>
      <p:ext uri="{BB962C8B-B14F-4D97-AF65-F5344CB8AC3E}">
        <p14:creationId xmlns:p14="http://schemas.microsoft.com/office/powerpoint/2010/main" val="7450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Weaknesses: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3E3A23-FE77-4A94-9E49-4D92A7853566}"/>
              </a:ext>
            </a:extLst>
          </p:cNvPr>
          <p:cNvSpPr txBox="1">
            <a:spLocks/>
          </p:cNvSpPr>
          <p:nvPr/>
        </p:nvSpPr>
        <p:spPr>
          <a:xfrm>
            <a:off x="3124200" y="2590800"/>
            <a:ext cx="57150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indent="-27432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Requires process development</a:t>
            </a:r>
          </a:p>
          <a:p>
            <a:pPr indent="-27432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Cryogenic operation</a:t>
            </a:r>
          </a:p>
        </p:txBody>
      </p:sp>
    </p:spTree>
    <p:extLst>
      <p:ext uri="{BB962C8B-B14F-4D97-AF65-F5344CB8AC3E}">
        <p14:creationId xmlns:p14="http://schemas.microsoft.com/office/powerpoint/2010/main" val="7450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Weaknesses: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3E3A23-FE77-4A94-9E49-4D92A7853566}"/>
              </a:ext>
            </a:extLst>
          </p:cNvPr>
          <p:cNvSpPr txBox="1">
            <a:spLocks/>
          </p:cNvSpPr>
          <p:nvPr/>
        </p:nvSpPr>
        <p:spPr>
          <a:xfrm>
            <a:off x="3124200" y="2590800"/>
            <a:ext cx="57150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indent="-27432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Requires process development</a:t>
            </a:r>
          </a:p>
          <a:p>
            <a:pPr indent="-27432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Cryogenic operation</a:t>
            </a:r>
          </a:p>
          <a:p>
            <a:pPr indent="-274320">
              <a:spcAft>
                <a:spcPts val="1200"/>
              </a:spcAft>
            </a:pPr>
            <a:r>
              <a:rPr lang="en-US" dirty="0">
                <a:latin typeface="+mn-lt"/>
              </a:rPr>
              <a:t>   (minor inconvenience)</a:t>
            </a:r>
          </a:p>
        </p:txBody>
      </p:sp>
    </p:spTree>
    <p:extLst>
      <p:ext uri="{BB962C8B-B14F-4D97-AF65-F5344CB8AC3E}">
        <p14:creationId xmlns:p14="http://schemas.microsoft.com/office/powerpoint/2010/main" val="7450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C4268F7-C801-4AD3-9E13-F5ECB1CCF041}"/>
              </a:ext>
            </a:extLst>
          </p:cNvPr>
          <p:cNvSpPr txBox="1"/>
          <p:nvPr/>
        </p:nvSpPr>
        <p:spPr>
          <a:xfrm>
            <a:off x="1533528" y="-857250"/>
            <a:ext cx="4203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Can you find the fridge?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35A614-E420-4A7F-87C3-038F3B439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9" b="1162"/>
          <a:stretch/>
        </p:blipFill>
        <p:spPr>
          <a:xfrm rot="5400000">
            <a:off x="2997640" y="483043"/>
            <a:ext cx="6120520" cy="6477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A82994-7745-4174-B541-2387E7873384}"/>
              </a:ext>
            </a:extLst>
          </p:cNvPr>
          <p:cNvSpPr/>
          <p:nvPr/>
        </p:nvSpPr>
        <p:spPr>
          <a:xfrm>
            <a:off x="2971800" y="2590800"/>
            <a:ext cx="3810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BFBE15-0B2A-4F6B-9258-BFBB11414FD1}"/>
              </a:ext>
            </a:extLst>
          </p:cNvPr>
          <p:cNvSpPr/>
          <p:nvPr/>
        </p:nvSpPr>
        <p:spPr>
          <a:xfrm>
            <a:off x="3048000" y="2971800"/>
            <a:ext cx="3810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88792F-287C-4047-84C3-8902732B475B}"/>
              </a:ext>
            </a:extLst>
          </p:cNvPr>
          <p:cNvSpPr/>
          <p:nvPr/>
        </p:nvSpPr>
        <p:spPr>
          <a:xfrm>
            <a:off x="2895600" y="1905000"/>
            <a:ext cx="2286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12F51E-9876-4FD5-8AEA-75734684776B}"/>
              </a:ext>
            </a:extLst>
          </p:cNvPr>
          <p:cNvSpPr/>
          <p:nvPr/>
        </p:nvSpPr>
        <p:spPr>
          <a:xfrm>
            <a:off x="3032125" y="914400"/>
            <a:ext cx="2286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AB38D4-A0A2-4961-BDC2-F72DD2BE0E42}"/>
              </a:ext>
            </a:extLst>
          </p:cNvPr>
          <p:cNvSpPr/>
          <p:nvPr/>
        </p:nvSpPr>
        <p:spPr>
          <a:xfrm rot="752868">
            <a:off x="7495013" y="4043034"/>
            <a:ext cx="281295" cy="77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DB605-F2C9-43EE-B81E-09E2389200F6}"/>
              </a:ext>
            </a:extLst>
          </p:cNvPr>
          <p:cNvSpPr/>
          <p:nvPr/>
        </p:nvSpPr>
        <p:spPr>
          <a:xfrm rot="962794">
            <a:off x="7622084" y="3943212"/>
            <a:ext cx="380253" cy="77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20CB04-D909-49F8-B9EF-19208D512B75}"/>
              </a:ext>
            </a:extLst>
          </p:cNvPr>
          <p:cNvSpPr/>
          <p:nvPr/>
        </p:nvSpPr>
        <p:spPr>
          <a:xfrm>
            <a:off x="6183955" y="2835275"/>
            <a:ext cx="281295" cy="77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3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F2390-545A-4A53-A5C1-8D7C17DC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9" b="1162"/>
          <a:stretch/>
        </p:blipFill>
        <p:spPr>
          <a:xfrm rot="5400000">
            <a:off x="2997640" y="483043"/>
            <a:ext cx="6120520" cy="6477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F536D1-1643-4DC0-97D4-AA66EAF9FAC2}"/>
              </a:ext>
            </a:extLst>
          </p:cNvPr>
          <p:cNvSpPr txBox="1"/>
          <p:nvPr/>
        </p:nvSpPr>
        <p:spPr>
          <a:xfrm>
            <a:off x="1533528" y="-857250"/>
            <a:ext cx="4203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Can you find the fridge?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56013A-ECCB-4A02-B67F-84482148025C}"/>
              </a:ext>
            </a:extLst>
          </p:cNvPr>
          <p:cNvSpPr/>
          <p:nvPr/>
        </p:nvSpPr>
        <p:spPr>
          <a:xfrm>
            <a:off x="2971800" y="2590800"/>
            <a:ext cx="3810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32DFD5-3C63-4427-9DA0-2DBAA1B91D22}"/>
              </a:ext>
            </a:extLst>
          </p:cNvPr>
          <p:cNvSpPr/>
          <p:nvPr/>
        </p:nvSpPr>
        <p:spPr>
          <a:xfrm>
            <a:off x="3048000" y="2971800"/>
            <a:ext cx="3810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664B3A-2801-4667-A70E-446D911B1BF8}"/>
              </a:ext>
            </a:extLst>
          </p:cNvPr>
          <p:cNvSpPr/>
          <p:nvPr/>
        </p:nvSpPr>
        <p:spPr>
          <a:xfrm>
            <a:off x="2895600" y="1905000"/>
            <a:ext cx="2286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60389-7F2B-49D8-848C-7BB8610DF28E}"/>
              </a:ext>
            </a:extLst>
          </p:cNvPr>
          <p:cNvSpPr/>
          <p:nvPr/>
        </p:nvSpPr>
        <p:spPr>
          <a:xfrm>
            <a:off x="3032125" y="914400"/>
            <a:ext cx="2286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FEB32-2FA8-4EFE-8FFB-8159EDDA00C2}"/>
              </a:ext>
            </a:extLst>
          </p:cNvPr>
          <p:cNvSpPr/>
          <p:nvPr/>
        </p:nvSpPr>
        <p:spPr>
          <a:xfrm rot="752868">
            <a:off x="7495013" y="4043034"/>
            <a:ext cx="281295" cy="77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09AC57-3699-4F5B-AE24-4DA3F0208308}"/>
              </a:ext>
            </a:extLst>
          </p:cNvPr>
          <p:cNvSpPr/>
          <p:nvPr/>
        </p:nvSpPr>
        <p:spPr>
          <a:xfrm rot="962794">
            <a:off x="7622084" y="3943212"/>
            <a:ext cx="380253" cy="77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DBBB6E-2C5A-41A6-8852-1C9DD6B2A08B}"/>
              </a:ext>
            </a:extLst>
          </p:cNvPr>
          <p:cNvSpPr/>
          <p:nvPr/>
        </p:nvSpPr>
        <p:spPr>
          <a:xfrm>
            <a:off x="6183955" y="2835275"/>
            <a:ext cx="281295" cy="77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929DEA-7FA8-4B86-92B5-40C32AD9CD07}"/>
              </a:ext>
            </a:extLst>
          </p:cNvPr>
          <p:cNvSpPr/>
          <p:nvPr/>
        </p:nvSpPr>
        <p:spPr>
          <a:xfrm>
            <a:off x="2590800" y="2362200"/>
            <a:ext cx="2667000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AB8D8-2041-4FA3-8884-03B366EA81B9}"/>
              </a:ext>
            </a:extLst>
          </p:cNvPr>
          <p:cNvSpPr/>
          <p:nvPr/>
        </p:nvSpPr>
        <p:spPr>
          <a:xfrm>
            <a:off x="7162800" y="4572000"/>
            <a:ext cx="2286000" cy="213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8F1532-4869-4082-B1B0-3DC769E23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2237508"/>
            <a:ext cx="6096000" cy="200025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24000" y="-85725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Ultimate scaling limits</a:t>
            </a:r>
          </a:p>
        </p:txBody>
      </p:sp>
    </p:spTree>
    <p:extLst>
      <p:ext uri="{BB962C8B-B14F-4D97-AF65-F5344CB8AC3E}">
        <p14:creationId xmlns:p14="http://schemas.microsoft.com/office/powerpoint/2010/main" val="10049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8F1532-4869-4082-B1B0-3DC769E23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2237508"/>
            <a:ext cx="6096000" cy="200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087F3-92C6-4E89-A750-3B6C0DE0BF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822181"/>
            <a:ext cx="4953000" cy="160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CDE2F5-FFA5-D848-A402-C70476E2D092}"/>
              </a:ext>
            </a:extLst>
          </p:cNvPr>
          <p:cNvSpPr txBox="1">
            <a:spLocks/>
          </p:cNvSpPr>
          <p:nvPr/>
        </p:nvSpPr>
        <p:spPr>
          <a:xfrm>
            <a:off x="1524000" y="5458691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itchFamily="34" charset="0"/>
                <a:cs typeface="Corbel"/>
              </a:rPr>
              <a:t>Number of neurons capable of synchronizing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0" y="-85725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Ultimate scaling limits</a:t>
            </a:r>
          </a:p>
        </p:txBody>
      </p:sp>
    </p:spTree>
    <p:extLst>
      <p:ext uri="{BB962C8B-B14F-4D97-AF65-F5344CB8AC3E}">
        <p14:creationId xmlns:p14="http://schemas.microsoft.com/office/powerpoint/2010/main" val="8841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7FBBC3-9EA2-1541-8B95-B42B384F29A7}"/>
              </a:ext>
            </a:extLst>
          </p:cNvPr>
          <p:cNvSpPr txBox="1">
            <a:spLocks/>
          </p:cNvSpPr>
          <p:nvPr/>
        </p:nvSpPr>
        <p:spPr>
          <a:xfrm>
            <a:off x="1524000" y="-85725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The neuronal pool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2A03094-DEFA-8E43-A671-D3CD4BA39C37}"/>
              </a:ext>
            </a:extLst>
          </p:cNvPr>
          <p:cNvSpPr txBox="1">
            <a:spLocks/>
          </p:cNvSpPr>
          <p:nvPr/>
        </p:nvSpPr>
        <p:spPr>
          <a:xfrm>
            <a:off x="1524000" y="5791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Number of neurons capable of synchronizing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F0ACA-8062-419E-8107-74EC835B9A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1355684"/>
            <a:ext cx="9144000" cy="41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7FBBC3-9EA2-1541-8B95-B42B384F29A7}"/>
              </a:ext>
            </a:extLst>
          </p:cNvPr>
          <p:cNvSpPr txBox="1">
            <a:spLocks/>
          </p:cNvSpPr>
          <p:nvPr/>
        </p:nvSpPr>
        <p:spPr>
          <a:xfrm>
            <a:off x="1524000" y="895350"/>
            <a:ext cx="9144000" cy="1485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marL="274320" indent="-274320" algn="l">
              <a:spcAft>
                <a:spcPts val="12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10</a:t>
            </a:r>
            <a:r>
              <a:rPr lang="en-US" sz="3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10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 times the number of synapses as the brain </a:t>
            </a:r>
          </a:p>
          <a:p>
            <a:pPr marL="274320" indent="-274320" algn="l">
              <a:spcAft>
                <a:spcPts val="12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Corbel"/>
              </a:rPr>
              <a:t>Operating 30,000 times faster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3BDB10-DBA1-4222-B5CB-1105183F7CDC}"/>
              </a:ext>
            </a:extLst>
          </p:cNvPr>
          <p:cNvSpPr txBox="1">
            <a:spLocks/>
          </p:cNvSpPr>
          <p:nvPr/>
        </p:nvSpPr>
        <p:spPr>
          <a:xfrm>
            <a:off x="1524000" y="-869950"/>
            <a:ext cx="91440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itchFamily="34" charset="0"/>
                <a:cs typeface="Corbel"/>
              </a:rPr>
              <a:t>Very large cognitive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01471-DD32-4F12-963A-4DD08D542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2590800"/>
            <a:ext cx="7467600" cy="41477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0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F5FFF6-7C99-4174-A806-ACC1BD80A31C}"/>
              </a:ext>
            </a:extLst>
          </p:cNvPr>
          <p:cNvSpPr/>
          <p:nvPr/>
        </p:nvSpPr>
        <p:spPr>
          <a:xfrm>
            <a:off x="1295400" y="-381000"/>
            <a:ext cx="9525000" cy="76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E64DB-75D9-4A7F-9D5C-2D42AF2A0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911" y="-195349"/>
            <a:ext cx="7744088" cy="613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CCD08-6C5B-4C85-B614-C5139F910EDC}"/>
              </a:ext>
            </a:extLst>
          </p:cNvPr>
          <p:cNvSpPr txBox="1"/>
          <p:nvPr/>
        </p:nvSpPr>
        <p:spPr>
          <a:xfrm>
            <a:off x="1676400" y="1"/>
            <a:ext cx="297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Superconducting optoelectronic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80348-6C18-4610-96A6-184FF7DAF3FC}"/>
              </a:ext>
            </a:extLst>
          </p:cNvPr>
          <p:cNvSpPr txBox="1"/>
          <p:nvPr/>
        </p:nvSpPr>
        <p:spPr>
          <a:xfrm>
            <a:off x="1629136" y="3994428"/>
            <a:ext cx="454306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Light for communication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Superconductors for computation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Complex neuro circuits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000B0-1BE7-4C42-A264-53323A10D999}"/>
              </a:ext>
            </a:extLst>
          </p:cNvPr>
          <p:cNvSpPr txBox="1"/>
          <p:nvPr/>
        </p:nvSpPr>
        <p:spPr>
          <a:xfrm>
            <a:off x="8225201" y="6953251"/>
            <a:ext cx="2291013" cy="80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/>
                <a:cs typeface="Corbel"/>
              </a:rPr>
              <a:t>arXiv:1805.01929</a:t>
            </a:r>
          </a:p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rbel"/>
                <a:cs typeface="Corbel"/>
              </a:rPr>
              <a:t>arXiv:1805.01947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90219-6882-49CD-B200-6A0C0555378A}"/>
              </a:ext>
            </a:extLst>
          </p:cNvPr>
          <p:cNvSpPr txBox="1"/>
          <p:nvPr/>
        </p:nvSpPr>
        <p:spPr>
          <a:xfrm>
            <a:off x="1447800" y="7181851"/>
            <a:ext cx="32004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rbel"/>
                <a:cs typeface="Corbel"/>
              </a:rPr>
              <a:t>jeffrey.shainline@nist.gov</a:t>
            </a:r>
          </a:p>
        </p:txBody>
      </p:sp>
    </p:spTree>
    <p:extLst>
      <p:ext uri="{BB962C8B-B14F-4D97-AF65-F5344CB8AC3E}">
        <p14:creationId xmlns:p14="http://schemas.microsoft.com/office/powerpoint/2010/main" val="10151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Energy </a:t>
            </a:r>
            <a:r>
              <a:rPr lang="en-US" sz="4400" dirty="0" smtClean="0"/>
              <a:t>and Training Targets</a:t>
            </a:r>
            <a:endParaRPr lang="en-US" sz="44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0985207"/>
              </p:ext>
            </p:extLst>
          </p:nvPr>
        </p:nvGraphicFramePr>
        <p:xfrm>
          <a:off x="1143000" y="1524000"/>
          <a:ext cx="10439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69772803"/>
              </p:ext>
            </p:extLst>
          </p:nvPr>
        </p:nvGraphicFramePr>
        <p:xfrm>
          <a:off x="1219200" y="4038599"/>
          <a:ext cx="10363200" cy="2133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459127" y="2207873"/>
            <a:ext cx="2434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Human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459126" y="4871286"/>
            <a:ext cx="2434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Artificial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428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981200" y="76200"/>
            <a:ext cx="41148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rbel"/>
                <a:cs typeface="Corbel"/>
              </a:rPr>
              <a:t>Quantum-neural hybrid computing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8967D1-49FA-4B7A-9BCD-C7FF393EA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3" y="0"/>
            <a:ext cx="6447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Can’t we do all this at room temperature?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3E3A23-FE77-4A94-9E49-4D92A7853566}"/>
              </a:ext>
            </a:extLst>
          </p:cNvPr>
          <p:cNvSpPr txBox="1">
            <a:spLocks/>
          </p:cNvSpPr>
          <p:nvPr/>
        </p:nvSpPr>
        <p:spPr>
          <a:xfrm>
            <a:off x="2286000" y="1371600"/>
            <a:ext cx="7772400" cy="4875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Yes, but</a:t>
            </a:r>
          </a:p>
          <a:p>
            <a:pPr marL="365760" indent="-36576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Source efficiency improves 100x at 4 K</a:t>
            </a:r>
          </a:p>
          <a:p>
            <a:pPr marL="365760" indent="-36576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Detector efficiency improves 100x at 4 K</a:t>
            </a:r>
          </a:p>
          <a:p>
            <a:pPr marL="365760" indent="-36576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Superconducting circuits excel at neuro</a:t>
            </a:r>
          </a:p>
          <a:p>
            <a:pPr marL="365760" indent="-36576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Communicate to 300 K with 1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photons</a:t>
            </a:r>
          </a:p>
          <a:p>
            <a:pPr marL="365760" indent="-36576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Quantum-neural hybrid computing</a:t>
            </a:r>
          </a:p>
        </p:txBody>
      </p:sp>
    </p:spTree>
    <p:extLst>
      <p:ext uri="{BB962C8B-B14F-4D97-AF65-F5344CB8AC3E}">
        <p14:creationId xmlns:p14="http://schemas.microsoft.com/office/powerpoint/2010/main" val="7450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524000" y="-85725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rbel"/>
                <a:cs typeface="Corbel"/>
              </a:rPr>
              <a:t>Why neurons?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6603" y="2209803"/>
            <a:ext cx="5558125" cy="22775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Energy efficient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Tunable frequency response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Resilient to noise</a:t>
            </a:r>
          </a:p>
          <a:p>
            <a:pPr indent="-18288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Information in rate and correlations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4834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10^10 neurons</a:t>
            </a:r>
          </a:p>
          <a:p>
            <a:r>
              <a:rPr lang="en-US" dirty="0" smtClean="0"/>
              <a:t>10^10 * 10^4 connections</a:t>
            </a:r>
          </a:p>
          <a:p>
            <a:r>
              <a:rPr lang="en-US" dirty="0" smtClean="0"/>
              <a:t>10^10 * 10^4 * 10^5 photons</a:t>
            </a:r>
          </a:p>
          <a:p>
            <a:r>
              <a:rPr lang="en-US" dirty="0" smtClean="0"/>
              <a:t>10^19 photons * 10^4 inefficiency</a:t>
            </a:r>
          </a:p>
          <a:p>
            <a:r>
              <a:rPr lang="en-US" dirty="0" smtClean="0"/>
              <a:t>10^23 photons = 10^23 eV = 10^4 J</a:t>
            </a:r>
          </a:p>
          <a:p>
            <a:endParaRPr lang="en-US" dirty="0"/>
          </a:p>
          <a:p>
            <a:r>
              <a:rPr lang="en-US" dirty="0" smtClean="0"/>
              <a:t>1fJ = 1e-15J = 10 photons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9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processing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608260"/>
            <a:ext cx="5257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Spiking neural networks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6CE49-E1F6-3748-BA8B-38E203E12769}"/>
              </a:ext>
            </a:extLst>
          </p:cNvPr>
          <p:cNvSpPr txBox="1"/>
          <p:nvPr/>
        </p:nvSpPr>
        <p:spPr>
          <a:xfrm>
            <a:off x="8153400" y="6291590"/>
            <a:ext cx="4305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>
                <a:solidFill>
                  <a:prstClr val="black"/>
                </a:solidFill>
                <a:latin typeface="Calibri"/>
              </a:rPr>
              <a:t>jeffrey.shainline@nist.gov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Performance Single Photon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Superconducting nanowire single photon detector</a:t>
            </a:r>
          </a:p>
          <a:p>
            <a:r>
              <a:rPr lang="en-US" dirty="0" smtClean="0"/>
              <a:t>Superconducting </a:t>
            </a:r>
            <a:r>
              <a:rPr lang="en-US" dirty="0" err="1" smtClean="0"/>
              <a:t>Transistion</a:t>
            </a:r>
            <a:r>
              <a:rPr lang="en-US" dirty="0" smtClean="0"/>
              <a:t>-Edge Sensors</a:t>
            </a:r>
          </a:p>
          <a:p>
            <a:r>
              <a:rPr lang="en-US" dirty="0" smtClean="0"/>
              <a:t>Microwave Kinetic Inductance Detectors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Conventional Applications</a:t>
            </a:r>
          </a:p>
          <a:p>
            <a:pPr lvl="1"/>
            <a:r>
              <a:rPr lang="en-US" dirty="0" smtClean="0"/>
              <a:t>Advanced sensors for astronomy and astrophysics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High Energy Physics – rare particle event searches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Quantum Information  / Quantum Computation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 of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608260"/>
            <a:ext cx="5257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Light for communication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8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362039"/>
            <a:ext cx="5257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Superconducting electronics for single-photon detection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02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126654" y="5362039"/>
            <a:ext cx="5257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Superconducting electronics for neural computation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4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ABCAD-CA5C-0D41-B849-A94F171A2A06}"/>
              </a:ext>
            </a:extLst>
          </p:cNvPr>
          <p:cNvSpPr txBox="1"/>
          <p:nvPr/>
        </p:nvSpPr>
        <p:spPr>
          <a:xfrm>
            <a:off x="38100" y="5229761"/>
            <a:ext cx="541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Fluxonic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processing of photonic synapse events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510D0-069D-404D-8427-72ED0084EE19}"/>
              </a:ext>
            </a:extLst>
          </p:cNvPr>
          <p:cNvCxnSpPr>
            <a:cxnSpLocks/>
          </p:cNvCxnSpPr>
          <p:nvPr/>
        </p:nvCxnSpPr>
        <p:spPr>
          <a:xfrm>
            <a:off x="5791200" y="5248096"/>
            <a:ext cx="0" cy="130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71198D-88BC-4BDF-8599-19FACE3D8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255" y="152400"/>
            <a:ext cx="6667490" cy="4843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DD12-08D1-41CF-883F-9EAD338A4B90}"/>
              </a:ext>
            </a:extLst>
          </p:cNvPr>
          <p:cNvSpPr txBox="1"/>
          <p:nvPr/>
        </p:nvSpPr>
        <p:spPr>
          <a:xfrm>
            <a:off x="6098079" y="5608260"/>
            <a:ext cx="609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Neuromorphic supercomputing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524000" y="210727"/>
            <a:ext cx="9829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rbel"/>
                <a:cs typeface="Corbel"/>
              </a:rPr>
              <a:t>Device requirements for massive connectivity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C22A2-06D8-4181-B4EA-6ED82B0DA757}"/>
              </a:ext>
            </a:extLst>
          </p:cNvPr>
          <p:cNvSpPr txBox="1"/>
          <p:nvPr/>
        </p:nvSpPr>
        <p:spPr>
          <a:xfrm>
            <a:off x="6400800" y="1289693"/>
            <a:ext cx="42672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latin typeface="Corbel"/>
                <a:cs typeface="Corbel"/>
              </a:rPr>
              <a:t>Dense local fanout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Corbel"/>
                <a:cs typeface="Corbel"/>
              </a:rPr>
              <a:t>Long-range connectivity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A2DFE-B8A2-4BCE-855F-71BAD2F03731}"/>
              </a:ext>
            </a:extLst>
          </p:cNvPr>
          <p:cNvSpPr txBox="1"/>
          <p:nvPr/>
        </p:nvSpPr>
        <p:spPr>
          <a:xfrm>
            <a:off x="-457200" y="363756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4000" dirty="0">
                <a:latin typeface="Corbel"/>
                <a:cs typeface="Corbel"/>
              </a:rPr>
              <a:t>Principal conjecture: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5EA93-9D92-4EE3-95A6-8CC374C09563}"/>
              </a:ext>
            </a:extLst>
          </p:cNvPr>
          <p:cNvSpPr txBox="1"/>
          <p:nvPr/>
        </p:nvSpPr>
        <p:spPr>
          <a:xfrm>
            <a:off x="4419600" y="4287522"/>
            <a:ext cx="6477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latin typeface="Corbel"/>
                <a:cs typeface="Corbel"/>
              </a:rPr>
              <a:t>Use light for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7DAC8-565C-3148-BF75-1099B846E59D}"/>
              </a:ext>
            </a:extLst>
          </p:cNvPr>
          <p:cNvSpPr txBox="1"/>
          <p:nvPr/>
        </p:nvSpPr>
        <p:spPr>
          <a:xfrm>
            <a:off x="1745343" y="4875443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cs typeface="Corbel"/>
              </a:rPr>
              <a:t>Photons don’t have charge or mass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519ED-3FC9-774E-A0FD-8CD6405F43E0}"/>
              </a:ext>
            </a:extLst>
          </p:cNvPr>
          <p:cNvSpPr txBox="1"/>
          <p:nvPr/>
        </p:nvSpPr>
        <p:spPr>
          <a:xfrm>
            <a:off x="5805714" y="2590800"/>
            <a:ext cx="48768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800" dirty="0">
                <a:latin typeface="Corbel"/>
                <a:cs typeface="Corbel"/>
              </a:rPr>
              <a:t>We seek very large systems</a:t>
            </a:r>
          </a:p>
          <a:p>
            <a:pPr algn="r">
              <a:spcAft>
                <a:spcPts val="600"/>
              </a:spcAft>
            </a:pPr>
            <a:r>
              <a:rPr lang="en-US" sz="2800" dirty="0">
                <a:latin typeface="Corbel"/>
                <a:cs typeface="Corbel"/>
              </a:rPr>
              <a:t>Energy efficiency is paramount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70BAE-DCB8-7548-856B-57B7DA40006C}"/>
              </a:ext>
            </a:extLst>
          </p:cNvPr>
          <p:cNvSpPr txBox="1"/>
          <p:nvPr/>
        </p:nvSpPr>
        <p:spPr>
          <a:xfrm>
            <a:off x="1767114" y="5552551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800" dirty="0">
                <a:latin typeface="Corbel"/>
                <a:cs typeface="Corbel"/>
              </a:rPr>
              <a:t>Use single-photons for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3648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rbel" panose="020B0503020204020204" pitchFamily="34" charset="0"/>
              </a:rPr>
              <a:t>Neurons that signal with single photons</a:t>
            </a:r>
          </a:p>
        </p:txBody>
      </p:sp>
    </p:spTree>
    <p:extLst>
      <p:ext uri="{BB962C8B-B14F-4D97-AF65-F5344CB8AC3E}">
        <p14:creationId xmlns:p14="http://schemas.microsoft.com/office/powerpoint/2010/main" val="100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Neurons that signal with single photons</a:t>
            </a:r>
          </a:p>
          <a:p>
            <a:pPr algn="ctr"/>
            <a:endParaRPr lang="en-US" sz="4000" dirty="0">
              <a:latin typeface="Corbel" panose="020B0503020204020204" pitchFamily="34" charset="0"/>
            </a:endParaRPr>
          </a:p>
          <a:p>
            <a:pPr algn="ctr"/>
            <a:r>
              <a:rPr lang="en-US" sz="4000" dirty="0">
                <a:latin typeface="Corbel" panose="020B0503020204020204" pitchFamily="34" charset="0"/>
              </a:rPr>
              <a:t>How do they work?</a:t>
            </a:r>
          </a:p>
        </p:txBody>
      </p:sp>
    </p:spTree>
    <p:extLst>
      <p:ext uri="{BB962C8B-B14F-4D97-AF65-F5344CB8AC3E}">
        <p14:creationId xmlns:p14="http://schemas.microsoft.com/office/powerpoint/2010/main" val="5740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14600" y="63246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Superconducting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F0A30-BF78-4830-936A-9F2B2CF47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384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add current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62F21-6D7E-4520-A35F-F68A090AC8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0" y="6302829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gets integrated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17604-89A5-4C85-9A96-761562AC8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9"/>
          <p:cNvSpPr txBox="1">
            <a:spLocks noGrp="1"/>
          </p:cNvSpPr>
          <p:nvPr>
            <p:ph type="title"/>
          </p:nvPr>
        </p:nvSpPr>
        <p:spPr>
          <a:xfrm>
            <a:off x="685800" y="-57212"/>
            <a:ext cx="114484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Photonic Quantum </a:t>
            </a:r>
            <a:r>
              <a:rPr lang="en-US" dirty="0"/>
              <a:t>Information Requirements</a:t>
            </a:r>
            <a:endParaRPr dirty="0"/>
          </a:p>
        </p:txBody>
      </p:sp>
      <p:graphicFrame>
        <p:nvGraphicFramePr>
          <p:cNvPr id="346" name="Google Shape;346;p69"/>
          <p:cNvGraphicFramePr/>
          <p:nvPr>
            <p:extLst>
              <p:ext uri="{D42A27DB-BD31-4B8C-83A1-F6EECF244321}">
                <p14:modId xmlns:p14="http://schemas.microsoft.com/office/powerpoint/2010/main" val="2679186077"/>
              </p:ext>
            </p:extLst>
          </p:nvPr>
        </p:nvGraphicFramePr>
        <p:xfrm>
          <a:off x="-10432" y="1395467"/>
          <a:ext cx="12144675" cy="33760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86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Communication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Computing (Photonic)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Quantum Computing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(atoms)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Entanglement-based random numbers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Wavelength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1550 nm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Visible, Near-IR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UV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/>
                        <a:t>Near-IR</a:t>
                      </a:r>
                      <a:endParaRPr dirty="0"/>
                    </a:p>
                  </a:txBody>
                  <a:tcPr marL="121925" marR="121925" marT="60950" marB="6095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Detection Efficiency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As high as possible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As high as possible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&gt;80%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/>
                        <a:t>&gt;67%</a:t>
                      </a:r>
                      <a:endParaRPr baseline="0" dirty="0"/>
                    </a:p>
                  </a:txBody>
                  <a:tcPr marL="121925" marR="121925" marT="60950" marB="60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7" name="Google Shape;347;p69"/>
          <p:cNvGraphicFramePr/>
          <p:nvPr/>
        </p:nvGraphicFramePr>
        <p:xfrm>
          <a:off x="1679509" y="4898653"/>
          <a:ext cx="9025000" cy="16001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51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0"/>
                        <a:t>Dark / Background counts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0"/>
                        <a:t>As low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Timing jitter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Calibri"/>
                        <a:buNone/>
                      </a:pPr>
                      <a:r>
                        <a:rPr lang="en-US" sz="2700"/>
                        <a:t>As low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Maximum count rate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As high as possible</a:t>
                      </a:r>
                      <a:endParaRPr sz="2700" b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Audio Recording Nov 11, 2020 at 3:34:18 PM" descr="Audio Recording Nov 11, 2020 at 3:34:18 PM">
            <a:hlinkClick r:id="" action="ppaction://media"/>
            <a:extLst>
              <a:ext uri="{FF2B5EF4-FFF2-40B4-BE49-F238E27FC236}">
                <a16:creationId xmlns:a16="http://schemas.microsoft.com/office/drawing/2014/main" id="{15B1927B-6A5B-BF4A-A459-E40EC2A47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96878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4056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88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187A2-9A6A-4799-BD5F-A183DC45F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0960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Current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1CBF0-886F-4003-9B9D-45EDF1C2A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52600" y="63246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produced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518E3-D294-4631-A7ED-4D5805A106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Synapse transduces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EB66E-8210-4C97-A2DA-CB04EE5EF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764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Photons update weight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2A4BD-3266-4C2F-84A3-4D8F273E6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0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172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Inhibitory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9A627-F043-4D79-B15E-22641FA63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Many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6EB8E-BBEC-4DFD-9121-7852C10A8E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6317343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Transmitter circuits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ED037-5CE7-489A-88F5-B5B35BC4D2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90800" y="60960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Colors for different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8388C-8FB0-4A16-AD9A-E2F22A81A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8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A3D4C-F7BC-4DF1-871D-8B5DFDAA2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9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Conventional Single-Photon Detectors</a:t>
            </a:r>
            <a:endParaRPr/>
          </a:p>
        </p:txBody>
      </p:sp>
      <p:sp>
        <p:nvSpPr>
          <p:cNvPr id="354" name="Google Shape;354;p70"/>
          <p:cNvSpPr txBox="1"/>
          <p:nvPr/>
        </p:nvSpPr>
        <p:spPr>
          <a:xfrm>
            <a:off x="623392" y="5218599"/>
            <a:ext cx="10129125" cy="12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Char char="•"/>
            </a:pPr>
            <a:r>
              <a:rPr lang="en-US" sz="3733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Commercially available</a:t>
            </a:r>
            <a:endParaRPr dirty="0"/>
          </a:p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Char char="•"/>
            </a:pPr>
            <a:r>
              <a:rPr lang="en-US" sz="3733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Relatively inexpensive</a:t>
            </a:r>
            <a:endParaRPr dirty="0"/>
          </a:p>
        </p:txBody>
      </p:sp>
      <p:sp>
        <p:nvSpPr>
          <p:cNvPr id="355" name="Google Shape;355;p70"/>
          <p:cNvSpPr txBox="1"/>
          <p:nvPr/>
        </p:nvSpPr>
        <p:spPr>
          <a:xfrm>
            <a:off x="6324990" y="5852591"/>
            <a:ext cx="5867010" cy="12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M. D.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Eisaman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 Fan, A.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Migdall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and S. V. Polyakov, Rev. Sci. </a:t>
            </a:r>
            <a:r>
              <a:rPr lang="en-US" sz="24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Instrum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82, 071101 (2011)</a:t>
            </a:r>
            <a:endParaRPr sz="24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Recording Nov 11, 2020 at 3:36:03 PM" descr="Audio Recording Nov 11, 2020 at 3:36:03 PM">
            <a:hlinkClick r:id="" action="ppaction://media"/>
            <a:extLst>
              <a:ext uri="{FF2B5EF4-FFF2-40B4-BE49-F238E27FC236}">
                <a16:creationId xmlns:a16="http://schemas.microsoft.com/office/drawing/2014/main" id="{F989E45D-9F5A-0B43-B525-6C9CE0603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066809"/>
            <a:ext cx="812800" cy="81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395656"/>
            <a:ext cx="11010330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2385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C3198-0CFF-4F13-863F-5A58002E4C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3" y="0"/>
            <a:ext cx="784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EEEDF-02BE-4A67-9E64-EC611C89098F}"/>
              </a:ext>
            </a:extLst>
          </p:cNvPr>
          <p:cNvSpPr txBox="1"/>
          <p:nvPr/>
        </p:nvSpPr>
        <p:spPr>
          <a:xfrm>
            <a:off x="1447800" y="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Loop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F2EDF-DAFD-4EF7-B0DF-F1C5237087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3" y="529618"/>
            <a:ext cx="8126887" cy="6328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77DBE-F8A8-44AD-88C6-DAA63FCD7D50}"/>
              </a:ext>
            </a:extLst>
          </p:cNvPr>
          <p:cNvSpPr txBox="1"/>
          <p:nvPr/>
        </p:nvSpPr>
        <p:spPr>
          <a:xfrm>
            <a:off x="6561148" y="0"/>
            <a:ext cx="5115503" cy="44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Shainline et al., arXiv:1805.01929 (2018).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B7C46-5887-4E48-823E-905A34933CE9}"/>
              </a:ext>
            </a:extLst>
          </p:cNvPr>
          <p:cNvSpPr/>
          <p:nvPr/>
        </p:nvSpPr>
        <p:spPr>
          <a:xfrm>
            <a:off x="6561148" y="347092"/>
            <a:ext cx="4523995" cy="447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Shaineline</a:t>
            </a:r>
            <a:r>
              <a:rPr lang="en-US" dirty="0"/>
              <a:t>, arXiv:1904.02807 (2019)</a:t>
            </a:r>
          </a:p>
        </p:txBody>
      </p:sp>
    </p:spTree>
    <p:extLst>
      <p:ext uri="{BB962C8B-B14F-4D97-AF65-F5344CB8AC3E}">
        <p14:creationId xmlns:p14="http://schemas.microsoft.com/office/powerpoint/2010/main" val="36237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45B378-EE6F-4B59-9CF4-BB41E13E49C3}"/>
              </a:ext>
            </a:extLst>
          </p:cNvPr>
          <p:cNvSpPr txBox="1"/>
          <p:nvPr/>
        </p:nvSpPr>
        <p:spPr>
          <a:xfrm>
            <a:off x="15240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Photon-to-</a:t>
            </a:r>
            <a:r>
              <a:rPr lang="en-US" sz="2800" dirty="0" err="1">
                <a:latin typeface="Calibri Light" panose="020F0302020204030204" pitchFamily="34" charset="0"/>
              </a:rPr>
              <a:t>fluxon</a:t>
            </a:r>
            <a:r>
              <a:rPr lang="en-US" sz="2800" dirty="0">
                <a:latin typeface="Calibri Light" panose="020F0302020204030204" pitchFamily="34" charset="0"/>
              </a:rPr>
              <a:t> transducer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17ECD-7B80-42EE-8B4C-F654F8501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8150"/>
            <a:ext cx="6823928" cy="6400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B8161-87F7-4F71-8324-34EC97C1B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1981200"/>
            <a:ext cx="5114924" cy="4366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CE108-27F4-45A1-940D-54CEB0F08F29}"/>
              </a:ext>
            </a:extLst>
          </p:cNvPr>
          <p:cNvSpPr txBox="1"/>
          <p:nvPr/>
        </p:nvSpPr>
        <p:spPr>
          <a:xfrm>
            <a:off x="6823928" y="838200"/>
            <a:ext cx="2669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these are </a:t>
            </a:r>
            <a:r>
              <a:rPr lang="en-US" sz="2800" dirty="0" err="1"/>
              <a:t>fluxons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4755DC-47F6-4B47-B575-DB7608DC3FBA}"/>
              </a:ext>
            </a:extLst>
          </p:cNvPr>
          <p:cNvCxnSpPr/>
          <p:nvPr/>
        </p:nvCxnSpPr>
        <p:spPr>
          <a:xfrm>
            <a:off x="8382000" y="1371600"/>
            <a:ext cx="990600" cy="838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CE73CB-8938-4AFE-ABA9-F7845986DA63}"/>
              </a:ext>
            </a:extLst>
          </p:cNvPr>
          <p:cNvCxnSpPr>
            <a:cxnSpLocks/>
          </p:cNvCxnSpPr>
          <p:nvPr/>
        </p:nvCxnSpPr>
        <p:spPr>
          <a:xfrm>
            <a:off x="8382000" y="1371600"/>
            <a:ext cx="495300" cy="914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48EAA1-0369-4EC0-B44A-47771898A063}"/>
              </a:ext>
            </a:extLst>
          </p:cNvPr>
          <p:cNvCxnSpPr>
            <a:cxnSpLocks/>
          </p:cNvCxnSpPr>
          <p:nvPr/>
        </p:nvCxnSpPr>
        <p:spPr>
          <a:xfrm>
            <a:off x="8382000" y="1371600"/>
            <a:ext cx="28575" cy="838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4C1C53-50CD-4640-A68D-38525E8B0069}"/>
              </a:ext>
            </a:extLst>
          </p:cNvPr>
          <p:cNvSpPr txBox="1"/>
          <p:nvPr/>
        </p:nvSpPr>
        <p:spPr>
          <a:xfrm>
            <a:off x="7620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</a:rPr>
              <a:t>The synapse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E6B02-C2D0-4077-855C-CF5E19570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62446"/>
            <a:ext cx="11277599" cy="64955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1524000" y="34813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rbel" panose="020B0503020204020204" pitchFamily="34" charset="0"/>
              </a:rPr>
              <a:t>Long-range = photons</a:t>
            </a:r>
          </a:p>
          <a:p>
            <a:pPr algn="ctr"/>
            <a:r>
              <a:rPr lang="en-US" sz="4000" dirty="0">
                <a:latin typeface="Corbel" panose="020B0503020204020204" pitchFamily="34" charset="0"/>
              </a:rPr>
              <a:t>Short-range = electronics / SFQ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44306D-4600-3F4D-B0E1-DD105E458AEC}"/>
              </a:ext>
            </a:extLst>
          </p:cNvPr>
          <p:cNvGrpSpPr/>
          <p:nvPr/>
        </p:nvGrpSpPr>
        <p:grpSpPr>
          <a:xfrm>
            <a:off x="6142996" y="2828835"/>
            <a:ext cx="6096000" cy="1200329"/>
            <a:chOff x="609600" y="3462960"/>
            <a:chExt cx="7053834" cy="13094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0F8937-83D6-D740-8EB7-30111E8E4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879" t="39968" r="12468" b="22991"/>
            <a:stretch/>
          </p:blipFill>
          <p:spPr>
            <a:xfrm>
              <a:off x="609600" y="3759200"/>
              <a:ext cx="7053834" cy="736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DB6C76-BB97-7E4F-9F58-146CEFB0D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194" t="3588" r="12886" b="73286"/>
            <a:stretch/>
          </p:blipFill>
          <p:spPr>
            <a:xfrm>
              <a:off x="1524000" y="3462960"/>
              <a:ext cx="5498123" cy="3974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A90D4F-BF7F-434F-BB8A-63C2CFFFE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879" t="77497" r="12468"/>
            <a:stretch/>
          </p:blipFill>
          <p:spPr>
            <a:xfrm>
              <a:off x="609600" y="4324941"/>
              <a:ext cx="7053834" cy="447495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F725624-4815-9946-B4BA-1CBD8221248B}"/>
              </a:ext>
            </a:extLst>
          </p:cNvPr>
          <p:cNvSpPr/>
          <p:nvPr/>
        </p:nvSpPr>
        <p:spPr>
          <a:xfrm>
            <a:off x="7153701" y="4805847"/>
            <a:ext cx="5029200" cy="20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dirty="0">
                <a:hlinkClick r:id="rId4"/>
              </a:rPr>
              <a:t>https://arxiv.org/abs/1907.00263</a:t>
            </a:r>
            <a:endParaRPr lang="en-US" dirty="0"/>
          </a:p>
          <a:p>
            <a:pPr>
              <a:lnSpc>
                <a:spcPts val="1500"/>
              </a:lnSpc>
            </a:pPr>
            <a:endParaRPr lang="en-US" dirty="0"/>
          </a:p>
          <a:p>
            <a:r>
              <a:rPr lang="en-US" b="1" dirty="0"/>
              <a:t>A Power Efficient Artificial Neuron Using Superconducting Nanowires</a:t>
            </a:r>
          </a:p>
          <a:p>
            <a:pPr>
              <a:lnSpc>
                <a:spcPts val="1500"/>
              </a:lnSpc>
            </a:pPr>
            <a:endParaRPr lang="en-US" dirty="0"/>
          </a:p>
          <a:p>
            <a:pPr>
              <a:lnSpc>
                <a:spcPts val="2070"/>
              </a:lnSpc>
            </a:pPr>
            <a:r>
              <a:rPr lang="en-US" dirty="0"/>
              <a:t>Emily Toomey, Ken </a:t>
            </a:r>
            <a:r>
              <a:rPr lang="en-US" dirty="0" err="1"/>
              <a:t>Segall</a:t>
            </a:r>
            <a:r>
              <a:rPr lang="en-US" dirty="0"/>
              <a:t>, Karl Berggren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151393-10FD-5745-9119-D7155FB8E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41" y="4572000"/>
            <a:ext cx="6454267" cy="1806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C67231-24B1-B046-A9D2-1B3C6A3911DA}"/>
              </a:ext>
            </a:extLst>
          </p:cNvPr>
          <p:cNvSpPr/>
          <p:nvPr/>
        </p:nvSpPr>
        <p:spPr>
          <a:xfrm>
            <a:off x="397274" y="2828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atin typeface="LMRoman10"/>
              </a:rPr>
              <a:t>Pulsed neural networks consisting of single-flux-quantum spiking neurons </a:t>
            </a:r>
          </a:p>
          <a:p>
            <a:r>
              <a:rPr lang="en-US" sz="2400" dirty="0">
                <a:latin typeface="LMRoman10"/>
              </a:rPr>
              <a:t>T. Hirose, T. </a:t>
            </a:r>
            <a:r>
              <a:rPr lang="en-US" sz="2400" dirty="0" err="1">
                <a:latin typeface="LMRoman10"/>
              </a:rPr>
              <a:t>Asai</a:t>
            </a:r>
            <a:r>
              <a:rPr lang="en-US" sz="2400" dirty="0">
                <a:latin typeface="LMRoman10"/>
              </a:rPr>
              <a:t>, and Y. </a:t>
            </a:r>
            <a:r>
              <a:rPr lang="en-US" sz="2400" dirty="0" err="1">
                <a:latin typeface="LMRoman10"/>
              </a:rPr>
              <a:t>Amemiya</a:t>
            </a:r>
            <a:endParaRPr lang="en-US" sz="2400" dirty="0">
              <a:latin typeface="LMRoman10"/>
            </a:endParaRPr>
          </a:p>
          <a:p>
            <a:r>
              <a:rPr lang="en-US" sz="2400" i="1" dirty="0" err="1">
                <a:latin typeface="LMRoman10"/>
              </a:rPr>
              <a:t>Physica</a:t>
            </a:r>
            <a:r>
              <a:rPr lang="en-US" sz="2400" i="1" dirty="0">
                <a:latin typeface="LMRoman10"/>
              </a:rPr>
              <a:t> C</a:t>
            </a:r>
            <a:r>
              <a:rPr lang="en-US" sz="2400" dirty="0">
                <a:latin typeface="LMRoman10"/>
              </a:rPr>
              <a:t>, 463:1072, 2007.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21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496D-3F19-DD4D-AFB4-BD71258D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7501"/>
            <a:ext cx="10347795" cy="1255560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SOEN technical approach</a:t>
            </a:r>
            <a:br>
              <a:rPr lang="en-US" sz="3200" dirty="0">
                <a:latin typeface="+mj-lt"/>
              </a:rPr>
            </a:br>
            <a:r>
              <a:rPr lang="en-US" sz="2800" dirty="0">
                <a:latin typeface="+mj-lt"/>
              </a:rPr>
              <a:t>superconducting optoelectronic networks</a:t>
            </a:r>
            <a:endParaRPr lang="en-US" sz="32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59CC-42C0-6C47-880D-8BD1AC3E9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6337"/>
            <a:ext cx="8723810" cy="4832906"/>
          </a:xfrm>
        </p:spPr>
        <p:txBody>
          <a:bodyPr>
            <a:noAutofit/>
          </a:bodyPr>
          <a:lstStyle/>
          <a:p>
            <a:pPr marL="400050">
              <a:buFont typeface="+mj-lt"/>
              <a:buAutoNum type="arabicPeriod"/>
            </a:pPr>
            <a:r>
              <a:rPr lang="en-US" sz="3200" dirty="0">
                <a:latin typeface="+mj-lt"/>
              </a:rPr>
              <a:t>Single photons for minimum spike energy 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(superconducting single-photon detectors 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2. Cold optoelectronics for monolithic integration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(all-silicon light-emitting diodes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3. Cold electronics (SFQ) for nonlinear processing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(Josephson junctions, cryotron switches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  <a:p>
            <a:pPr marL="57150" indent="0">
              <a:buNone/>
            </a:pPr>
            <a:r>
              <a:rPr lang="en-US" sz="3200" dirty="0">
                <a:latin typeface="+mj-lt"/>
              </a:rPr>
              <a:t>4. Light for interconnects</a:t>
            </a:r>
          </a:p>
          <a:p>
            <a:pPr marL="457200" lvl="1" indent="0">
              <a:buNone/>
            </a:pPr>
            <a:r>
              <a:rPr lang="en-US" sz="2400" dirty="0">
                <a:latin typeface="+mj-lt"/>
              </a:rPr>
              <a:t>(silicon photonics)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88F58-671C-9546-BA28-2AE90536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A9AFE7-F7AD-6840-8BD1-92FB86F2DA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6104" y="5005197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B3C9E-C902-2941-846B-7B962E8FD1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8314" y="2487299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6DD9F-85BD-DD48-9B7D-C57FD028BB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0" y="1175462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C19C5DFF-25D7-5C48-A9D9-D1AF167E28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6104" y="3718499"/>
            <a:ext cx="1798506" cy="12555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444510-8719-E24F-80BC-2E0437F33046}"/>
              </a:ext>
            </a:extLst>
          </p:cNvPr>
          <p:cNvSpPr txBox="1"/>
          <p:nvPr/>
        </p:nvSpPr>
        <p:spPr>
          <a:xfrm>
            <a:off x="9745688" y="1264525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80F745-D2A1-0D4C-B0D6-9051F7C19794}"/>
              </a:ext>
            </a:extLst>
          </p:cNvPr>
          <p:cNvSpPr txBox="1"/>
          <p:nvPr/>
        </p:nvSpPr>
        <p:spPr>
          <a:xfrm>
            <a:off x="9745688" y="2562021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880A7-88BB-D54D-A3C1-01FBC9A95F6A}"/>
              </a:ext>
            </a:extLst>
          </p:cNvPr>
          <p:cNvSpPr txBox="1"/>
          <p:nvPr/>
        </p:nvSpPr>
        <p:spPr>
          <a:xfrm>
            <a:off x="9745688" y="3843258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3.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825091-2775-D34E-9665-3D887DEE51E9}"/>
              </a:ext>
            </a:extLst>
          </p:cNvPr>
          <p:cNvSpPr txBox="1"/>
          <p:nvPr/>
        </p:nvSpPr>
        <p:spPr>
          <a:xfrm>
            <a:off x="9745688" y="5124495"/>
            <a:ext cx="192360" cy="27699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4.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A0E254-8271-E34D-82E0-821FD8F06AC5}"/>
              </a:ext>
            </a:extLst>
          </p:cNvPr>
          <p:cNvGrpSpPr/>
          <p:nvPr/>
        </p:nvGrpSpPr>
        <p:grpSpPr>
          <a:xfrm>
            <a:off x="10714696" y="6103545"/>
            <a:ext cx="805455" cy="238603"/>
            <a:chOff x="-1" y="0"/>
            <a:chExt cx="1842449" cy="54579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D66619-0413-2E4B-86C1-AC56F17D0A2B}"/>
                </a:ext>
              </a:extLst>
            </p:cNvPr>
            <p:cNvSpPr/>
            <p:nvPr/>
          </p:nvSpPr>
          <p:spPr>
            <a:xfrm>
              <a:off x="-1" y="0"/>
              <a:ext cx="1842449" cy="545797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AC8EB8-8DB8-E749-AA8C-45E3FB7B9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" y="81889"/>
              <a:ext cx="1760560" cy="463908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90600" y="6162654"/>
            <a:ext cx="90936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J. M. </a:t>
            </a:r>
            <a:r>
              <a:rPr lang="en-US" sz="20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Shainline</a:t>
            </a:r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, S. M. Buckley, R. P. Mirin, and S. W. Nam, “Superconducting optoelectronic circuits for neuromorphic computing,” Phys. Rev. Applied, Mar 2017.</a:t>
            </a:r>
          </a:p>
        </p:txBody>
      </p:sp>
    </p:spTree>
    <p:extLst>
      <p:ext uri="{BB962C8B-B14F-4D97-AF65-F5344CB8AC3E}">
        <p14:creationId xmlns:p14="http://schemas.microsoft.com/office/powerpoint/2010/main" val="16291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0ACB8-8C4D-F24B-ACC5-4098DDB5B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cryogenic silicon photonics platform: recent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5667F-5E1A-7940-B138-8412E8A626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6361113"/>
            <a:ext cx="2133600" cy="365125"/>
          </a:xfrm>
        </p:spPr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6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45B378-EE6F-4B59-9CF4-BB41E13E49C3}"/>
              </a:ext>
            </a:extLst>
          </p:cNvPr>
          <p:cNvSpPr txBox="1"/>
          <p:nvPr/>
        </p:nvSpPr>
        <p:spPr>
          <a:xfrm>
            <a:off x="1600200" y="17654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</a:rPr>
              <a:t>Superconducting Nanowire Detector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17ECD-7B80-42EE-8B4C-F654F8501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8150"/>
            <a:ext cx="6823928" cy="64007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A192AD-F29B-3A4E-8A5B-245981867526}"/>
              </a:ext>
            </a:extLst>
          </p:cNvPr>
          <p:cNvSpPr/>
          <p:nvPr/>
        </p:nvSpPr>
        <p:spPr>
          <a:xfrm>
            <a:off x="3886200" y="877052"/>
            <a:ext cx="3411964" cy="39923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62B44-4A87-5E43-A5AE-6CE4E9EDE727}"/>
              </a:ext>
            </a:extLst>
          </p:cNvPr>
          <p:cNvSpPr/>
          <p:nvPr/>
        </p:nvSpPr>
        <p:spPr>
          <a:xfrm>
            <a:off x="3649082" y="884426"/>
            <a:ext cx="3411964" cy="10279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5AD000-A9A4-D14E-935B-3C63AFC7BACC}"/>
              </a:ext>
            </a:extLst>
          </p:cNvPr>
          <p:cNvSpPr/>
          <p:nvPr/>
        </p:nvSpPr>
        <p:spPr>
          <a:xfrm>
            <a:off x="3649082" y="2915026"/>
            <a:ext cx="3411964" cy="10279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pic>
        <p:nvPicPr>
          <p:cNvPr id="14" name="Picture 1" descr="• tat &#10;0 0 @IO_ ">
            <a:extLst>
              <a:ext uri="{FF2B5EF4-FFF2-40B4-BE49-F238E27FC236}">
                <a16:creationId xmlns:a16="http://schemas.microsoft.com/office/drawing/2014/main" id="{F75F2D02-41A4-F04B-9C55-067F53C1B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4780" y="3805905"/>
            <a:ext cx="3841632" cy="24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2BADBB1-2517-ED40-A982-B67675DAB81E}"/>
              </a:ext>
            </a:extLst>
          </p:cNvPr>
          <p:cNvGrpSpPr/>
          <p:nvPr/>
        </p:nvGrpSpPr>
        <p:grpSpPr>
          <a:xfrm>
            <a:off x="8553088" y="985895"/>
            <a:ext cx="3250449" cy="2515363"/>
            <a:chOff x="6186148" y="145241"/>
            <a:chExt cx="5014588" cy="384963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5B57808-B0F9-4949-A1CF-E512C92DF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6148" y="1311015"/>
              <a:ext cx="5014588" cy="2683864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0ABAF8-0D5A-C54E-A32A-7DA51EC9C4BD}"/>
                </a:ext>
              </a:extLst>
            </p:cNvPr>
            <p:cNvSpPr/>
            <p:nvPr/>
          </p:nvSpPr>
          <p:spPr>
            <a:xfrm rot="277193">
              <a:off x="8342026" y="1836295"/>
              <a:ext cx="884420" cy="457200"/>
            </a:xfrm>
            <a:prstGeom prst="ellipse">
              <a:avLst/>
            </a:prstGeom>
            <a:solidFill>
              <a:srgbClr val="FF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A397229-3D06-2348-AB5F-77D99BDB4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166" y="778758"/>
              <a:ext cx="1201557" cy="1139976"/>
            </a:xfrm>
            <a:custGeom>
              <a:avLst/>
              <a:gdLst>
                <a:gd name="T0" fmla="*/ 133036 w 1616"/>
                <a:gd name="T1" fmla="*/ 17289 h 952"/>
                <a:gd name="T2" fmla="*/ 46273 w 1616"/>
                <a:gd name="T3" fmla="*/ 293914 h 952"/>
                <a:gd name="T4" fmla="*/ 410675 w 1616"/>
                <a:gd name="T5" fmla="*/ 51867 h 952"/>
                <a:gd name="T6" fmla="*/ 237151 w 1616"/>
                <a:gd name="T7" fmla="*/ 605118 h 952"/>
                <a:gd name="T8" fmla="*/ 428028 w 1616"/>
                <a:gd name="T9" fmla="*/ 535961 h 952"/>
                <a:gd name="T10" fmla="*/ 514790 w 1616"/>
                <a:gd name="T11" fmla="*/ 570540 h 952"/>
                <a:gd name="T12" fmla="*/ 584200 w 1616"/>
                <a:gd name="T13" fmla="*/ 674274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16"/>
                <a:gd name="T22" fmla="*/ 0 h 952"/>
                <a:gd name="T23" fmla="*/ 1616 w 1616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16" h="952">
                  <a:moveTo>
                    <a:pt x="368" y="24"/>
                  </a:moveTo>
                  <a:cubicBezTo>
                    <a:pt x="184" y="212"/>
                    <a:pt x="0" y="400"/>
                    <a:pt x="128" y="408"/>
                  </a:cubicBezTo>
                  <a:cubicBezTo>
                    <a:pt x="256" y="416"/>
                    <a:pt x="1048" y="0"/>
                    <a:pt x="1136" y="72"/>
                  </a:cubicBezTo>
                  <a:cubicBezTo>
                    <a:pt x="1224" y="144"/>
                    <a:pt x="648" y="728"/>
                    <a:pt x="656" y="840"/>
                  </a:cubicBezTo>
                  <a:cubicBezTo>
                    <a:pt x="664" y="952"/>
                    <a:pt x="1056" y="752"/>
                    <a:pt x="1184" y="744"/>
                  </a:cubicBezTo>
                  <a:cubicBezTo>
                    <a:pt x="1312" y="736"/>
                    <a:pt x="1352" y="760"/>
                    <a:pt x="1424" y="792"/>
                  </a:cubicBezTo>
                  <a:cubicBezTo>
                    <a:pt x="1496" y="824"/>
                    <a:pt x="1592" y="920"/>
                    <a:pt x="1616" y="936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25000"/>
                </a:spcBef>
              </a:pPr>
              <a:endParaRPr lang="en-US" sz="1351" b="1">
                <a:solidFill>
                  <a:srgbClr val="FFFFFF"/>
                </a:solidFill>
                <a:latin typeface="Gill Sans MT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7E7507-7DB2-EB4F-8B46-26CDD8E125F5}"/>
                </a:ext>
              </a:extLst>
            </p:cNvPr>
            <p:cNvSpPr txBox="1"/>
            <p:nvPr/>
          </p:nvSpPr>
          <p:spPr>
            <a:xfrm>
              <a:off x="6527634" y="145241"/>
              <a:ext cx="2748605" cy="671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1" dirty="0"/>
                <a:t>single photon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B717A2-15F9-264D-9B00-B4AC5DA8FC28}"/>
              </a:ext>
            </a:extLst>
          </p:cNvPr>
          <p:cNvGrpSpPr/>
          <p:nvPr/>
        </p:nvGrpSpPr>
        <p:grpSpPr>
          <a:xfrm>
            <a:off x="4963401" y="1560371"/>
            <a:ext cx="3361881" cy="1792339"/>
            <a:chOff x="547347" y="1311015"/>
            <a:chExt cx="5034110" cy="26838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529C47-B855-554F-9C9E-02ABBAABE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347" y="1311015"/>
              <a:ext cx="5014587" cy="2683864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83DBAA1-A9AE-E540-88EB-189506E1CBB6}"/>
                </a:ext>
              </a:extLst>
            </p:cNvPr>
            <p:cNvCxnSpPr/>
            <p:nvPr/>
          </p:nvCxnSpPr>
          <p:spPr>
            <a:xfrm flipV="1">
              <a:off x="3702571" y="2878474"/>
              <a:ext cx="989350" cy="142407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9A6FA5-3745-574E-AC33-3C4E0D7ABDE0}"/>
                </a:ext>
              </a:extLst>
            </p:cNvPr>
            <p:cNvSpPr txBox="1"/>
            <p:nvPr/>
          </p:nvSpPr>
          <p:spPr>
            <a:xfrm>
              <a:off x="4324662" y="2904816"/>
              <a:ext cx="1073437" cy="44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160 nm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2F2422-DAFB-F14B-BE03-B386A95AEE1C}"/>
                </a:ext>
              </a:extLst>
            </p:cNvPr>
            <p:cNvSpPr txBox="1"/>
            <p:nvPr/>
          </p:nvSpPr>
          <p:spPr>
            <a:xfrm>
              <a:off x="4772058" y="2442721"/>
              <a:ext cx="809399" cy="44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bg1"/>
                  </a:solidFill>
                </a:rPr>
                <a:t>5 nm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45F6C4B-5F85-FE44-9287-A9E2603DE847}"/>
                </a:ext>
              </a:extLst>
            </p:cNvPr>
            <p:cNvCxnSpPr/>
            <p:nvPr/>
          </p:nvCxnSpPr>
          <p:spPr>
            <a:xfrm flipH="1" flipV="1">
              <a:off x="4762066" y="2541144"/>
              <a:ext cx="9994" cy="223606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5FB41B-4870-5942-B1A8-D64494BE7931}"/>
              </a:ext>
            </a:extLst>
          </p:cNvPr>
          <p:cNvCxnSpPr>
            <a:cxnSpLocks/>
          </p:cNvCxnSpPr>
          <p:nvPr/>
        </p:nvCxnSpPr>
        <p:spPr>
          <a:xfrm flipH="1">
            <a:off x="6572052" y="4382267"/>
            <a:ext cx="2354360" cy="672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A66968-3596-1D4A-B8E3-E073A0C55624}"/>
              </a:ext>
            </a:extLst>
          </p:cNvPr>
          <p:cNvSpPr txBox="1"/>
          <p:nvPr/>
        </p:nvSpPr>
        <p:spPr>
          <a:xfrm>
            <a:off x="4145441" y="6372908"/>
            <a:ext cx="157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Waveguide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56EDC6-2A17-7F49-95CA-F8E0FAC545E8}"/>
              </a:ext>
            </a:extLst>
          </p:cNvPr>
          <p:cNvCxnSpPr>
            <a:cxnSpLocks/>
          </p:cNvCxnSpPr>
          <p:nvPr/>
        </p:nvCxnSpPr>
        <p:spPr>
          <a:xfrm flipV="1">
            <a:off x="4905072" y="5054885"/>
            <a:ext cx="876289" cy="1463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DBA0AA-FA51-A44B-B942-EC5E39939CF0}"/>
              </a:ext>
            </a:extLst>
          </p:cNvPr>
          <p:cNvSpPr txBox="1"/>
          <p:nvPr/>
        </p:nvSpPr>
        <p:spPr>
          <a:xfrm>
            <a:off x="8926412" y="4151434"/>
            <a:ext cx="3203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Nanowire on waveguide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BA0652-610D-D246-96BD-4103D550C570}"/>
              </a:ext>
            </a:extLst>
          </p:cNvPr>
          <p:cNvGrpSpPr/>
          <p:nvPr/>
        </p:nvGrpSpPr>
        <p:grpSpPr>
          <a:xfrm>
            <a:off x="4939447" y="1319499"/>
            <a:ext cx="2898775" cy="2378075"/>
            <a:chOff x="7706936" y="-863157"/>
            <a:chExt cx="2898775" cy="2378075"/>
          </a:xfrm>
        </p:grpSpPr>
        <p:graphicFrame>
          <p:nvGraphicFramePr>
            <p:cNvPr id="31" name="Object 30">
              <a:extLst>
                <a:ext uri="{FF2B5EF4-FFF2-40B4-BE49-F238E27FC236}">
                  <a16:creationId xmlns:a16="http://schemas.microsoft.com/office/drawing/2014/main" id="{EADCD959-6759-5946-B45D-27C13C4183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1267520"/>
                </p:ext>
              </p:extLst>
            </p:nvPr>
          </p:nvGraphicFramePr>
          <p:xfrm>
            <a:off x="7706936" y="-863157"/>
            <a:ext cx="2898775" cy="237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5" name="Graph" r:id="rId6" imgW="3758794" imgH="3082138" progId="Origin50.Graph">
                    <p:embed/>
                  </p:oleObj>
                </mc:Choice>
                <mc:Fallback>
                  <p:oleObj name="Graph" r:id="rId6" imgW="3758794" imgH="3082138" progId="Origin50.Graph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9F73379D-64DB-4EC3-897A-CFC3D6BDB3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06936" y="-863157"/>
                          <a:ext cx="2898775" cy="2378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303D7F-AC79-8E4B-A343-9E459DB4999F}"/>
                </a:ext>
              </a:extLst>
            </p:cNvPr>
            <p:cNvSpPr/>
            <p:nvPr/>
          </p:nvSpPr>
          <p:spPr>
            <a:xfrm>
              <a:off x="7844400" y="-685800"/>
              <a:ext cx="467844" cy="1752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/>
                <a:cs typeface="Helvetica"/>
              </a:endParaRPr>
            </a:p>
          </p:txBody>
        </p:sp>
      </p:grpSp>
      <p:pic>
        <p:nvPicPr>
          <p:cNvPr id="36" name="Picture 3">
            <a:extLst>
              <a:ext uri="{FF2B5EF4-FFF2-40B4-BE49-F238E27FC236}">
                <a16:creationId xmlns:a16="http://schemas.microsoft.com/office/drawing/2014/main" id="{1BD7ABFF-575F-8D44-8CDF-9604D06F379E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838222" y="1087860"/>
            <a:ext cx="4353778" cy="26217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600" y="1465674"/>
            <a:ext cx="3608838" cy="1627425"/>
          </a:xfrm>
          <a:prstGeom prst="rect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+mj-lt"/>
              </a:rPr>
              <a:t>All-silicon light emitting diodes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710359"/>
            <a:ext cx="5791198" cy="560560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Si defect centers have optical transitions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Low temp. inhibits non-radiative pathways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Electrical pumping with PN junction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+mj-lt"/>
              <a:ea typeface="Helvetica Light" charset="0"/>
              <a:cs typeface="Helvetica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ea typeface="Helvetica Light" charset="0"/>
                <a:cs typeface="Helvetica Light" charset="0"/>
              </a:rPr>
              <a:t>W-centers: 1220nm emission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150701" y="6368347"/>
            <a:ext cx="10347794" cy="37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34" y="3470197"/>
            <a:ext cx="3071927" cy="25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4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066" y="1665584"/>
            <a:ext cx="9529482" cy="3947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262626"/>
                </a:solidFill>
                <a:latin typeface="+mj-lt"/>
              </a:rPr>
              <a:t>Co-integration: Silicon LEDs + SNSPDs</a:t>
            </a:r>
            <a:endParaRPr lang="en-US" sz="4000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41707" y="6264276"/>
            <a:ext cx="11506200" cy="365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</p:spTree>
    <p:extLst>
      <p:ext uri="{BB962C8B-B14F-4D97-AF65-F5344CB8AC3E}">
        <p14:creationId xmlns:p14="http://schemas.microsoft.com/office/powerpoint/2010/main" val="27247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Low Temperature Physics = High Performance</a:t>
            </a:r>
            <a:endParaRPr dirty="0"/>
          </a:p>
        </p:txBody>
      </p:sp>
      <p:sp>
        <p:nvSpPr>
          <p:cNvPr id="362" name="Google Shape;362;p71"/>
          <p:cNvSpPr txBox="1"/>
          <p:nvPr/>
        </p:nvSpPr>
        <p:spPr>
          <a:xfrm>
            <a:off x="257104" y="5678485"/>
            <a:ext cx="7575728" cy="162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afterpulsing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problems</a:t>
            </a:r>
            <a:endParaRPr dirty="0"/>
          </a:p>
          <a:p>
            <a:pPr marL="285744" marR="0" lvl="0" indent="-28574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Excellent prospects for longer wavelengths</a:t>
            </a:r>
            <a:endParaRPr dirty="0"/>
          </a:p>
          <a:p>
            <a:pPr marL="285744" marR="0" lvl="0" indent="-8254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71"/>
          <p:cNvSpPr txBox="1"/>
          <p:nvPr/>
        </p:nvSpPr>
        <p:spPr>
          <a:xfrm>
            <a:off x="527382" y="4276046"/>
            <a:ext cx="8316507" cy="9131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TES: Transition Edge Sensor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SNSPD: Superconducting Nanowire Single Photon Detector</a:t>
            </a:r>
            <a:endParaRPr/>
          </a:p>
        </p:txBody>
      </p:sp>
      <p:pic>
        <p:nvPicPr>
          <p:cNvPr id="2" name="Audio Recording Nov 11, 2020 at 3:38:07 PM" descr="Audio Recording Nov 11, 2020 at 3:38:07 PM">
            <a:hlinkClick r:id="" action="ppaction://media"/>
            <a:extLst>
              <a:ext uri="{FF2B5EF4-FFF2-40B4-BE49-F238E27FC236}">
                <a16:creationId xmlns:a16="http://schemas.microsoft.com/office/drawing/2014/main" id="{DE6727FB-D2F0-ED48-9C98-51419F6F9A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44361" y="6045200"/>
            <a:ext cx="812800" cy="81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6" y="1371600"/>
            <a:ext cx="11577307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3165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All-silicon light emitting diodes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2112483"/>
            <a:ext cx="5615452" cy="29708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Helvetica Light" charset="0"/>
                <a:cs typeface="Helvetica Light" charset="0"/>
              </a:rPr>
              <a:t>LED turn-on voltage is ~ 1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+mn-lt"/>
              <a:ea typeface="Helvetica Light" charset="0"/>
              <a:cs typeface="Helvetica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Helvetica Light" charset="0"/>
                <a:cs typeface="Helvetica Light" charset="0"/>
              </a:rPr>
              <a:t>SNSPD can output ~ 1 mV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24000" y="6485468"/>
            <a:ext cx="8219660" cy="30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S. M. Buckley et al. “All-silicon light-emitting diodes waveguide-integrated...” APL, 2017.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01"/>
          <a:stretch/>
        </p:blipFill>
        <p:spPr>
          <a:xfrm>
            <a:off x="6028963" y="1447800"/>
            <a:ext cx="5615451" cy="48038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28963" y="1778002"/>
            <a:ext cx="337970" cy="406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black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0018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352714"/>
            <a:ext cx="4383228" cy="2763339"/>
          </a:xfrm>
          <a:prstGeom prst="rect">
            <a:avLst/>
          </a:prstGeom>
        </p:spPr>
      </p:pic>
      <p:sp>
        <p:nvSpPr>
          <p:cNvPr id="13" name="Content Placeholder 4"/>
          <p:cNvSpPr txBox="1">
            <a:spLocks/>
          </p:cNvSpPr>
          <p:nvPr/>
        </p:nvSpPr>
        <p:spPr>
          <a:xfrm>
            <a:off x="304800" y="2617758"/>
            <a:ext cx="6216926" cy="18277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millivolt input -&gt; Volt output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No Josephson Junctions needed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ea typeface="Avenir Next" charset="0"/>
                <a:cs typeface="Avenir Next" charset="0"/>
              </a:rPr>
              <a:t>Reset about 10ns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Nano-cryotron thermal switch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89B8E653-5C63-8B44-9C7A-408063D6A55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6186488"/>
            <a:ext cx="10896600" cy="54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A. </a:t>
            </a:r>
            <a:r>
              <a:rPr lang="en-US" sz="2000" dirty="0" err="1">
                <a:latin typeface="+mj-lt"/>
              </a:rPr>
              <a:t>McCaughan</a:t>
            </a:r>
            <a:r>
              <a:rPr lang="en-US" sz="2000" dirty="0">
                <a:latin typeface="+mj-lt"/>
              </a:rPr>
              <a:t> et al. “A compact, ultrahigh impedance superconducting thermal switch for interfacing superconductors with semiconductors and optoelectronics,” arXiv:1903.10461, 2019.</a:t>
            </a:r>
          </a:p>
        </p:txBody>
      </p:sp>
      <p:pic>
        <p:nvPicPr>
          <p:cNvPr id="7" name="Content Placeholder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035" y="1052744"/>
            <a:ext cx="3031014" cy="19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DDAC-A8C2-B141-AF5D-F17B3D0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Superconductor-to-semiconductor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82622-267B-AA49-9B84-E3D1E8ED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+mj-lt"/>
              </a:rPr>
              <a:pPr defTabSz="457200"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8C2DD-C3AE-CE4F-BC86-5968FC89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843" y="971443"/>
            <a:ext cx="4676317" cy="17469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B45EF3A-65B2-2F42-8335-4BC83322C419}"/>
              </a:ext>
            </a:extLst>
          </p:cNvPr>
          <p:cNvGrpSpPr/>
          <p:nvPr/>
        </p:nvGrpSpPr>
        <p:grpSpPr>
          <a:xfrm>
            <a:off x="4261945" y="2813542"/>
            <a:ext cx="3668113" cy="3373243"/>
            <a:chOff x="3261465" y="2982528"/>
            <a:chExt cx="4012890" cy="36903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DB7CED-5499-7A42-A78E-B3E8E1C5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1465" y="2982528"/>
              <a:ext cx="4012890" cy="342189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C7297A3-022F-3840-BA2F-2596D14D7544}"/>
                </a:ext>
              </a:extLst>
            </p:cNvPr>
            <p:cNvCxnSpPr/>
            <p:nvPr/>
          </p:nvCxnSpPr>
          <p:spPr>
            <a:xfrm>
              <a:off x="5838467" y="5502058"/>
              <a:ext cx="874607" cy="0"/>
            </a:xfrm>
            <a:prstGeom prst="straightConnector1">
              <a:avLst/>
            </a:prstGeom>
            <a:ln w="9525">
              <a:headEnd type="triangle" w="sm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DF597F-AAD0-BE48-849A-6DFAEFE7C87F}"/>
                </a:ext>
              </a:extLst>
            </p:cNvPr>
            <p:cNvSpPr txBox="1"/>
            <p:nvPr/>
          </p:nvSpPr>
          <p:spPr>
            <a:xfrm>
              <a:off x="6050637" y="5307755"/>
              <a:ext cx="355996" cy="17677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defTabSz="457200"/>
              <a:r>
                <a:rPr lang="en-US" sz="1050" dirty="0">
                  <a:solidFill>
                    <a:prstClr val="black"/>
                  </a:solidFill>
                  <a:latin typeface="+mj-lt"/>
                  <a:ea typeface="Helvetica Neue" charset="0"/>
                  <a:cs typeface="Helvetica Neue" charset="0"/>
                </a:rPr>
                <a:t>4.6 us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10F57B-9F59-7647-A4E0-54385FC0C1CE}"/>
                </a:ext>
              </a:extLst>
            </p:cNvPr>
            <p:cNvSpPr/>
            <p:nvPr/>
          </p:nvSpPr>
          <p:spPr>
            <a:xfrm>
              <a:off x="3859442" y="3101110"/>
              <a:ext cx="217283" cy="306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>
                <a:solidFill>
                  <a:prstClr val="black"/>
                </a:solidFill>
                <a:latin typeface="+mj-lt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DB3F4C-D53D-034B-8D26-70875FD22D34}"/>
                </a:ext>
              </a:extLst>
            </p:cNvPr>
            <p:cNvSpPr/>
            <p:nvPr/>
          </p:nvSpPr>
          <p:spPr>
            <a:xfrm>
              <a:off x="3880104" y="3791398"/>
              <a:ext cx="217283" cy="306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2400">
                <a:solidFill>
                  <a:prstClr val="black"/>
                </a:solidFill>
                <a:latin typeface="+mj-lt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0BC4D7-5078-F84F-B27F-54D9451E5B80}"/>
                </a:ext>
              </a:extLst>
            </p:cNvPr>
            <p:cNvSpPr txBox="1"/>
            <p:nvPr/>
          </p:nvSpPr>
          <p:spPr>
            <a:xfrm>
              <a:off x="5126664" y="6437139"/>
              <a:ext cx="740050" cy="2356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1400" dirty="0">
                  <a:solidFill>
                    <a:prstClr val="black"/>
                  </a:solidFill>
                  <a:latin typeface="+mj-lt"/>
                  <a:ea typeface="Helvetica Light" charset="0"/>
                  <a:cs typeface="Helvetica Light" charset="0"/>
                </a:rPr>
                <a:t>Time (us)</a:t>
              </a:r>
            </a:p>
          </p:txBody>
        </p: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C16101F-2FA9-3246-B627-4F252C753230}"/>
              </a:ext>
            </a:extLst>
          </p:cNvPr>
          <p:cNvSpPr txBox="1">
            <a:spLocks/>
          </p:cNvSpPr>
          <p:nvPr/>
        </p:nvSpPr>
        <p:spPr>
          <a:xfrm>
            <a:off x="1416060" y="6237119"/>
            <a:ext cx="10402956" cy="54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A. </a:t>
            </a:r>
            <a:r>
              <a:rPr lang="en-US" sz="2000" dirty="0" err="1">
                <a:solidFill>
                  <a:prstClr val="black"/>
                </a:solidFill>
                <a:latin typeface="+mj-lt"/>
              </a:rPr>
              <a:t>McCaughan</a:t>
            </a:r>
            <a:r>
              <a:rPr lang="en-US" sz="2000" dirty="0">
                <a:solidFill>
                  <a:prstClr val="black"/>
                </a:solidFill>
                <a:latin typeface="+mj-lt"/>
              </a:rPr>
              <a:t> et al. “A compact, ultrahigh impedance superconducting thermal switch for interfacing superconductors with semiconductors and optoelectronics,” arXiv:1903.10461, 2019.</a:t>
            </a:r>
          </a:p>
        </p:txBody>
      </p:sp>
    </p:spTree>
    <p:extLst>
      <p:ext uri="{BB962C8B-B14F-4D97-AF65-F5344CB8AC3E}">
        <p14:creationId xmlns:p14="http://schemas.microsoft.com/office/powerpoint/2010/main" val="38847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54D255-02F9-4E6D-8260-5A87EFEF71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827729"/>
            <a:ext cx="8686800" cy="4490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369A2-5BC3-460B-ADA4-1F2D83A1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First steps toward photonic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66804-FDF1-4774-9319-EBDA5920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218129"/>
            <a:ext cx="5943600" cy="101235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Three planes of  amorphous silicon waveguides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C340B-515A-4FAF-B03B-E968FEA60D7F}"/>
              </a:ext>
            </a:extLst>
          </p:cNvPr>
          <p:cNvSpPr txBox="1"/>
          <p:nvPr/>
        </p:nvSpPr>
        <p:spPr>
          <a:xfrm>
            <a:off x="2590800" y="631788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Chiles et al., APL Photonics </a:t>
            </a:r>
            <a:r>
              <a:rPr lang="en-US" sz="2400" b="1" dirty="0"/>
              <a:t>2</a:t>
            </a:r>
            <a:r>
              <a:rPr lang="en-US" sz="2400" dirty="0"/>
              <a:t>, 116101 (2017)</a:t>
            </a:r>
          </a:p>
        </p:txBody>
      </p:sp>
    </p:spTree>
    <p:extLst>
      <p:ext uri="{BB962C8B-B14F-4D97-AF65-F5344CB8AC3E}">
        <p14:creationId xmlns:p14="http://schemas.microsoft.com/office/powerpoint/2010/main" val="773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475641" y="43935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Inter-planar couplers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62900" y="3106787"/>
            <a:ext cx="27813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365760"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0.05 dB  loss</a:t>
            </a:r>
          </a:p>
          <a:p>
            <a:pPr marL="365760" indent="-365760">
              <a:buFont typeface="Arial"/>
              <a:buChar char="•"/>
            </a:pPr>
            <a:endParaRPr lang="en-US" sz="1400" dirty="0">
              <a:solidFill>
                <a:srgbClr val="262626"/>
              </a:solidFill>
              <a:latin typeface="Corbel" panose="020B0503020204020204" pitchFamily="34" charset="0"/>
            </a:endParaRPr>
          </a:p>
          <a:p>
            <a:pPr marL="365760" indent="-365760"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36 </a:t>
            </a:r>
            <a:r>
              <a:rPr lang="en-US" sz="2800" dirty="0">
                <a:solidFill>
                  <a:srgbClr val="262626"/>
                </a:solidFill>
                <a:latin typeface="Symbol" charset="2"/>
                <a:cs typeface="Symbol" charset="2"/>
              </a:rPr>
              <a:t>m</a:t>
            </a:r>
            <a:r>
              <a:rPr lang="en-US" sz="2800" dirty="0">
                <a:solidFill>
                  <a:srgbClr val="262626"/>
                </a:solidFill>
                <a:latin typeface="Corbel" panose="020B0503020204020204" pitchFamily="34" charset="0"/>
              </a:rPr>
              <a:t>m length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784"/>
          <a:stretch/>
        </p:blipFill>
        <p:spPr>
          <a:xfrm>
            <a:off x="1576754" y="882135"/>
            <a:ext cx="6096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773"/>
          <a:stretch/>
        </p:blipFill>
        <p:spPr>
          <a:xfrm>
            <a:off x="1543051" y="3810000"/>
            <a:ext cx="6345116" cy="304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676400" y="4419600"/>
            <a:ext cx="23622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12167" y="4050269"/>
            <a:ext cx="958917" cy="4474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36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ymbol" charset="2"/>
                <a:cs typeface="Symbol" charset="2"/>
              </a:rPr>
              <a:t>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8272" y="5351585"/>
            <a:ext cx="3624128" cy="80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Chiles et al, APL Photonics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rbel"/>
              </a:rPr>
              <a:t> 116101 (2017).</a:t>
            </a:r>
          </a:p>
        </p:txBody>
      </p:sp>
    </p:spTree>
    <p:extLst>
      <p:ext uri="{BB962C8B-B14F-4D97-AF65-F5344CB8AC3E}">
        <p14:creationId xmlns:p14="http://schemas.microsoft.com/office/powerpoint/2010/main" val="9426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C610A0-6630-47F8-9A11-2846441AA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007981"/>
            <a:ext cx="9144000" cy="48420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3999" y="6172200"/>
            <a:ext cx="9144001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Chiles et al, APL Photonics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 106101 (2018).</a:t>
            </a:r>
          </a:p>
        </p:txBody>
      </p:sp>
    </p:spTree>
    <p:extLst>
      <p:ext uri="{BB962C8B-B14F-4D97-AF65-F5344CB8AC3E}">
        <p14:creationId xmlns:p14="http://schemas.microsoft.com/office/powerpoint/2010/main" val="30937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39B1DAA-C993-4997-95FB-36FB8AC5F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416" y="890775"/>
            <a:ext cx="6637175" cy="318684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524001" y="-855478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x 100 routing couplers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B6505-AF70-4952-874A-9ADEE6D70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1" y="4267203"/>
            <a:ext cx="8915400" cy="2416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6F975F-3DBD-4554-81FD-15471F7F1686}"/>
              </a:ext>
            </a:extLst>
          </p:cNvPr>
          <p:cNvSpPr/>
          <p:nvPr/>
        </p:nvSpPr>
        <p:spPr>
          <a:xfrm>
            <a:off x="5541606" y="1435100"/>
            <a:ext cx="304800" cy="152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462D65-A073-49F7-820A-26E90315532C}"/>
              </a:ext>
            </a:extLst>
          </p:cNvPr>
          <p:cNvCxnSpPr>
            <a:cxnSpLocks/>
          </p:cNvCxnSpPr>
          <p:nvPr/>
        </p:nvCxnSpPr>
        <p:spPr>
          <a:xfrm flipH="1">
            <a:off x="1638302" y="1587500"/>
            <a:ext cx="3903304" cy="267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9B1F47-62C1-42C4-A421-CCBEDA0572E2}"/>
              </a:ext>
            </a:extLst>
          </p:cNvPr>
          <p:cNvCxnSpPr>
            <a:cxnSpLocks/>
          </p:cNvCxnSpPr>
          <p:nvPr/>
        </p:nvCxnSpPr>
        <p:spPr>
          <a:xfrm>
            <a:off x="5846409" y="1587500"/>
            <a:ext cx="4707295" cy="267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6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0" y="228600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j-lt"/>
              </a:rPr>
              <a:t>10 x 100 routing couplers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2CECF-52AA-48A9-95A9-1C45881C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501" y="1752600"/>
            <a:ext cx="49530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DC7A6-2C39-8A41-98E7-35A990C83F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430" y="4038600"/>
            <a:ext cx="8763139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270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030" y="1683466"/>
            <a:ext cx="5193332" cy="3724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F342-954A-0F4D-8E7C-CAD0D207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95" y="213252"/>
            <a:ext cx="8686800" cy="482858"/>
          </a:xfrm>
        </p:spPr>
        <p:txBody>
          <a:bodyPr/>
          <a:lstStyle/>
          <a:p>
            <a:r>
              <a:rPr lang="en-US" dirty="0">
                <a:latin typeface="+mj-lt"/>
              </a:rPr>
              <a:t>Full Superconducting Optoelectronic Neuron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20B83-B15D-7647-8EA7-FC10DC5C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+mj-lt"/>
              </a:rPr>
              <a:pPr defTabSz="457200"/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C0359-0034-FB4F-A5AD-D3B5A8881BAE}"/>
              </a:ext>
            </a:extLst>
          </p:cNvPr>
          <p:cNvSpPr txBox="1"/>
          <p:nvPr/>
        </p:nvSpPr>
        <p:spPr>
          <a:xfrm>
            <a:off x="2061077" y="5837097"/>
            <a:ext cx="8825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Optical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833BB-D9FA-C24A-BA32-9C1C18825BFD}"/>
              </a:ext>
            </a:extLst>
          </p:cNvPr>
          <p:cNvSpPr txBox="1"/>
          <p:nvPr/>
        </p:nvSpPr>
        <p:spPr>
          <a:xfrm>
            <a:off x="8900056" y="5837097"/>
            <a:ext cx="8825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Optical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2A4DEE-D1F4-314A-B073-877D1748B2FC}"/>
              </a:ext>
            </a:extLst>
          </p:cNvPr>
          <p:cNvGrpSpPr/>
          <p:nvPr/>
        </p:nvGrpSpPr>
        <p:grpSpPr>
          <a:xfrm>
            <a:off x="4868576" y="5472163"/>
            <a:ext cx="2015279" cy="942889"/>
            <a:chOff x="3447295" y="5311986"/>
            <a:chExt cx="2015279" cy="942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4CF0-E1FF-D049-8D1A-88F9FA68086A}"/>
                </a:ext>
              </a:extLst>
            </p:cNvPr>
            <p:cNvSpPr txBox="1"/>
            <p:nvPr/>
          </p:nvSpPr>
          <p:spPr>
            <a:xfrm>
              <a:off x="4022298" y="5885543"/>
              <a:ext cx="102245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 err="1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Fluxonic</a:t>
              </a:r>
              <a:endParaRPr lang="en-US" sz="24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endParaRP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093C9FB-77CB-384D-BBE4-00704BFB710A}"/>
                </a:ext>
              </a:extLst>
            </p:cNvPr>
            <p:cNvSpPr/>
            <p:nvPr/>
          </p:nvSpPr>
          <p:spPr>
            <a:xfrm rot="16200000">
              <a:off x="4301044" y="4458237"/>
              <a:ext cx="307781" cy="2015279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D44E8B-E2B8-A443-93B8-58BFD5423B3C}"/>
              </a:ext>
            </a:extLst>
          </p:cNvPr>
          <p:cNvSpPr txBox="1"/>
          <p:nvPr/>
        </p:nvSpPr>
        <p:spPr>
          <a:xfrm>
            <a:off x="2484334" y="1160195"/>
            <a:ext cx="7934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SNSPDs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04792-19CC-C24E-AAFF-6A146D15DA21}"/>
              </a:ext>
            </a:extLst>
          </p:cNvPr>
          <p:cNvSpPr txBox="1"/>
          <p:nvPr/>
        </p:nvSpPr>
        <p:spPr>
          <a:xfrm>
            <a:off x="8313708" y="1160195"/>
            <a:ext cx="11199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Silicon LED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25B8CB-B42C-2543-8BD8-1B82DFCB5AD2}"/>
              </a:ext>
            </a:extLst>
          </p:cNvPr>
          <p:cNvCxnSpPr>
            <a:cxnSpLocks/>
          </p:cNvCxnSpPr>
          <p:nvPr/>
        </p:nvCxnSpPr>
        <p:spPr>
          <a:xfrm>
            <a:off x="3010846" y="1439395"/>
            <a:ext cx="1136605" cy="16102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9073ED-59D0-6842-9A72-E2ED8B761E01}"/>
              </a:ext>
            </a:extLst>
          </p:cNvPr>
          <p:cNvCxnSpPr>
            <a:cxnSpLocks/>
          </p:cNvCxnSpPr>
          <p:nvPr/>
        </p:nvCxnSpPr>
        <p:spPr>
          <a:xfrm>
            <a:off x="7039923" y="1437193"/>
            <a:ext cx="38471" cy="18474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10A1E8-1E5C-1545-83F3-811475115A61}"/>
              </a:ext>
            </a:extLst>
          </p:cNvPr>
          <p:cNvCxnSpPr>
            <a:cxnSpLocks/>
          </p:cNvCxnSpPr>
          <p:nvPr/>
        </p:nvCxnSpPr>
        <p:spPr>
          <a:xfrm flipH="1">
            <a:off x="7620013" y="1467971"/>
            <a:ext cx="1114989" cy="18166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AC789-A865-F24B-A918-9B71263771EC}"/>
              </a:ext>
            </a:extLst>
          </p:cNvPr>
          <p:cNvSpPr txBox="1"/>
          <p:nvPr/>
        </p:nvSpPr>
        <p:spPr>
          <a:xfrm>
            <a:off x="3886812" y="852418"/>
            <a:ext cx="167776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Josephson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Junction circuits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47EABD-7178-6344-8371-6B8C5D084F5C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25696" y="1467971"/>
            <a:ext cx="202417" cy="451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DC121E-4A45-C845-93B3-58593FDE11E0}"/>
              </a:ext>
            </a:extLst>
          </p:cNvPr>
          <p:cNvCxnSpPr>
            <a:cxnSpLocks/>
          </p:cNvCxnSpPr>
          <p:nvPr/>
        </p:nvCxnSpPr>
        <p:spPr>
          <a:xfrm>
            <a:off x="5212356" y="1467971"/>
            <a:ext cx="447089" cy="6759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10BE02-4188-A642-9713-5F02545FAC50}"/>
              </a:ext>
            </a:extLst>
          </p:cNvPr>
          <p:cNvGrpSpPr/>
          <p:nvPr/>
        </p:nvGrpSpPr>
        <p:grpSpPr>
          <a:xfrm>
            <a:off x="3820296" y="5472163"/>
            <a:ext cx="1234184" cy="734266"/>
            <a:chOff x="4341703" y="5311987"/>
            <a:chExt cx="1234184" cy="73426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E167CF-6F67-9C48-988B-D26DF93F3639}"/>
                </a:ext>
              </a:extLst>
            </p:cNvPr>
            <p:cNvSpPr txBox="1"/>
            <p:nvPr/>
          </p:nvSpPr>
          <p:spPr>
            <a:xfrm>
              <a:off x="4341703" y="5676921"/>
              <a:ext cx="12341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Electronic</a:t>
              </a:r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91895A83-C05F-E140-8349-6F45A9F786E4}"/>
                </a:ext>
              </a:extLst>
            </p:cNvPr>
            <p:cNvSpPr/>
            <p:nvPr/>
          </p:nvSpPr>
          <p:spPr>
            <a:xfrm rot="16200000">
              <a:off x="4804090" y="5176754"/>
              <a:ext cx="307779" cy="578245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C2D51E-7BFB-CF4E-93D0-68D502CB0749}"/>
              </a:ext>
            </a:extLst>
          </p:cNvPr>
          <p:cNvGrpSpPr/>
          <p:nvPr/>
        </p:nvGrpSpPr>
        <p:grpSpPr>
          <a:xfrm>
            <a:off x="6922104" y="5472159"/>
            <a:ext cx="1234184" cy="734270"/>
            <a:chOff x="3558137" y="5311983"/>
            <a:chExt cx="1234184" cy="73427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BAEA61-D7C6-CC4D-B5F8-DF565B9977AF}"/>
                </a:ext>
              </a:extLst>
            </p:cNvPr>
            <p:cNvSpPr txBox="1"/>
            <p:nvPr/>
          </p:nvSpPr>
          <p:spPr>
            <a:xfrm>
              <a:off x="3558137" y="5676921"/>
              <a:ext cx="12341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/>
              <a:r>
                <a:rPr lang="en-US" sz="2400" dirty="0">
                  <a:solidFill>
                    <a:prstClr val="black"/>
                  </a:solidFill>
                  <a:latin typeface="+mj-lt"/>
                  <a:ea typeface="Avenir Next" charset="0"/>
                  <a:cs typeface="Avenir Next" charset="0"/>
                </a:rPr>
                <a:t>Electronic</a:t>
              </a:r>
            </a:p>
          </p:txBody>
        </p: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1CD1B798-8F4E-EE47-A5EF-BCECBF4C0180}"/>
                </a:ext>
              </a:extLst>
            </p:cNvPr>
            <p:cNvSpPr/>
            <p:nvPr/>
          </p:nvSpPr>
          <p:spPr>
            <a:xfrm rot="16200000">
              <a:off x="3840397" y="5134354"/>
              <a:ext cx="307784" cy="663041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E22911-E967-7541-B6D0-BC11050DB1F4}"/>
              </a:ext>
            </a:extLst>
          </p:cNvPr>
          <p:cNvSpPr txBox="1"/>
          <p:nvPr/>
        </p:nvSpPr>
        <p:spPr>
          <a:xfrm>
            <a:off x="6271351" y="835388"/>
            <a:ext cx="175740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Superconducting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+mj-lt"/>
                <a:ea typeface="Avenir Next" charset="0"/>
                <a:cs typeface="Avenir Next" charset="0"/>
              </a:rPr>
              <a:t>Switch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7723" y="6368905"/>
            <a:ext cx="115872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J. M. </a:t>
            </a:r>
            <a:r>
              <a:rPr lang="en-US" sz="24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Shainline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, “</a:t>
            </a:r>
            <a:r>
              <a:rPr lang="en-US" sz="2400" dirty="0" err="1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Fluxonic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 processing of photonic synapse events,” </a:t>
            </a:r>
            <a:r>
              <a:rPr lang="is-I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arXiv:1904.02807,</a:t>
            </a:r>
            <a:r>
              <a:rPr lang="en-US" sz="2400" dirty="0">
                <a:solidFill>
                  <a:prstClr val="black"/>
                </a:solidFill>
                <a:latin typeface="+mj-lt"/>
                <a:ea typeface="Helvetica Light" charset="0"/>
                <a:cs typeface="Helvetica Light" charset="0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0575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8C7844-C4AC-EB48-985F-1E79C0F65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3600" y="1690688"/>
            <a:ext cx="6248400" cy="3984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E796B-8E71-7E42-BDB3-2B8C6A2A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Eventual transfer to 300 mm foundry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C5279F-167B-F24C-9CB1-E85ECA653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085" y="1690688"/>
            <a:ext cx="5161043" cy="3702057"/>
          </a:xfrm>
        </p:spPr>
      </p:pic>
      <p:pic>
        <p:nvPicPr>
          <p:cNvPr id="19457" name="Picture 1" descr="ASüÜ01 &#10;WERNER ">
            <a:extLst>
              <a:ext uri="{FF2B5EF4-FFF2-40B4-BE49-F238E27FC236}">
                <a16:creationId xmlns:a16="http://schemas.microsoft.com/office/drawing/2014/main" id="{58CCF02F-6C2C-6A4A-B9A7-5689C677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4807" y="3318934"/>
            <a:ext cx="4103845" cy="30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1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6"/>
          <p:cNvSpPr txBox="1">
            <a:spLocks noGrp="1"/>
          </p:cNvSpPr>
          <p:nvPr>
            <p:ph type="title"/>
          </p:nvPr>
        </p:nvSpPr>
        <p:spPr>
          <a:xfrm>
            <a:off x="1219200" y="1070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Superconducting Nanowire Single Photon Detectors:  </a:t>
            </a:r>
            <a:endParaRPr dirty="0"/>
          </a:p>
        </p:txBody>
      </p:sp>
      <p:sp>
        <p:nvSpPr>
          <p:cNvPr id="488" name="Google Shape;488;p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lvl="0" indent="-16509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89" name="Google Shape;489;p76"/>
          <p:cNvSpPr txBox="1">
            <a:spLocks noGrp="1"/>
          </p:cNvSpPr>
          <p:nvPr>
            <p:ph type="body" idx="2"/>
          </p:nvPr>
        </p:nvSpPr>
        <p:spPr>
          <a:xfrm>
            <a:off x="7773025" y="1497325"/>
            <a:ext cx="4419000" cy="5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ultra-thin (2nm to 8nm) 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Anomolous</a:t>
            </a:r>
            <a:r>
              <a:rPr lang="en-US" dirty="0"/>
              <a:t> kinetic inductance 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NbN</a:t>
            </a:r>
            <a:r>
              <a:rPr lang="en-US" dirty="0"/>
              <a:t>, </a:t>
            </a:r>
            <a:r>
              <a:rPr lang="en-US" dirty="0" err="1"/>
              <a:t>NbTiN</a:t>
            </a:r>
            <a:r>
              <a:rPr lang="en-US" dirty="0"/>
              <a:t>  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2K operating temperature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~80nm wide</a:t>
            </a:r>
            <a:endParaRPr dirty="0"/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New materials: </a:t>
            </a:r>
          </a:p>
          <a:p>
            <a:pPr marL="342891" lvl="0" indent="-342891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W-Si, Mo-Si, Mo-Ge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1K operating temperature</a:t>
            </a:r>
            <a:endParaRPr dirty="0"/>
          </a:p>
          <a:p>
            <a:pPr marL="742932" lvl="1" indent="-285743" algn="l" rtl="0">
              <a:spcBef>
                <a:spcPts val="100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~150nm</a:t>
            </a:r>
            <a:endParaRPr dirty="0"/>
          </a:p>
        </p:txBody>
      </p:sp>
      <p:grpSp>
        <p:nvGrpSpPr>
          <p:cNvPr id="490" name="Google Shape;490;p76"/>
          <p:cNvGrpSpPr/>
          <p:nvPr/>
        </p:nvGrpSpPr>
        <p:grpSpPr>
          <a:xfrm>
            <a:off x="865833" y="1497318"/>
            <a:ext cx="6784710" cy="5472571"/>
            <a:chOff x="3107037" y="1217919"/>
            <a:chExt cx="6205716" cy="5640081"/>
          </a:xfrm>
        </p:grpSpPr>
        <p:grpSp>
          <p:nvGrpSpPr>
            <p:cNvPr id="491" name="Google Shape;491;p76"/>
            <p:cNvGrpSpPr/>
            <p:nvPr/>
          </p:nvGrpSpPr>
          <p:grpSpPr>
            <a:xfrm>
              <a:off x="3107037" y="1217919"/>
              <a:ext cx="6205716" cy="5640081"/>
              <a:chOff x="4225622" y="1217920"/>
              <a:chExt cx="6205716" cy="5640081"/>
            </a:xfrm>
          </p:grpSpPr>
          <p:pic>
            <p:nvPicPr>
              <p:cNvPr id="492" name="Google Shape;492;p76"/>
              <p:cNvPicPr preferRelativeResize="0"/>
              <p:nvPr/>
            </p:nvPicPr>
            <p:blipFill rotWithShape="1">
              <a:blip r:embed="rId5">
                <a:alphaModFix/>
              </a:blip>
              <a:srcRect l="34660" r="14441"/>
              <a:stretch/>
            </p:blipFill>
            <p:spPr>
              <a:xfrm>
                <a:off x="4225771" y="1217920"/>
                <a:ext cx="6205491" cy="56400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3" name="Google Shape;493;p76"/>
              <p:cNvSpPr/>
              <p:nvPr/>
            </p:nvSpPr>
            <p:spPr>
              <a:xfrm>
                <a:off x="9685538" y="1571347"/>
                <a:ext cx="745800" cy="1500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76"/>
              <p:cNvSpPr/>
              <p:nvPr/>
            </p:nvSpPr>
            <p:spPr>
              <a:xfrm>
                <a:off x="9685537" y="4465467"/>
                <a:ext cx="745800" cy="5814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76"/>
              <p:cNvSpPr/>
              <p:nvPr/>
            </p:nvSpPr>
            <p:spPr>
              <a:xfrm flipH="1">
                <a:off x="9543479" y="1923460"/>
                <a:ext cx="284100" cy="938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76"/>
              <p:cNvSpPr/>
              <p:nvPr/>
            </p:nvSpPr>
            <p:spPr>
              <a:xfrm flipH="1">
                <a:off x="9312599" y="2539309"/>
                <a:ext cx="745800" cy="3597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76"/>
              <p:cNvSpPr/>
              <p:nvPr/>
            </p:nvSpPr>
            <p:spPr>
              <a:xfrm flipH="1">
                <a:off x="8811102" y="1356587"/>
                <a:ext cx="390600" cy="9507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76"/>
              <p:cNvSpPr/>
              <p:nvPr/>
            </p:nvSpPr>
            <p:spPr>
              <a:xfrm flipH="1">
                <a:off x="4225642" y="1448097"/>
                <a:ext cx="14028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76"/>
              <p:cNvSpPr/>
              <p:nvPr/>
            </p:nvSpPr>
            <p:spPr>
              <a:xfrm flipH="1">
                <a:off x="4252393" y="4964164"/>
                <a:ext cx="9588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76"/>
              <p:cNvSpPr/>
              <p:nvPr/>
            </p:nvSpPr>
            <p:spPr>
              <a:xfrm flipH="1">
                <a:off x="4225622" y="5622496"/>
                <a:ext cx="1251900" cy="10911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76"/>
              <p:cNvSpPr/>
              <p:nvPr/>
            </p:nvSpPr>
            <p:spPr>
              <a:xfrm flipH="1">
                <a:off x="4935972" y="5911083"/>
                <a:ext cx="958800" cy="4452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76"/>
              <p:cNvSpPr/>
              <p:nvPr/>
            </p:nvSpPr>
            <p:spPr>
              <a:xfrm flipH="1">
                <a:off x="4225846" y="3728658"/>
                <a:ext cx="168600" cy="1911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76"/>
              <p:cNvSpPr/>
              <p:nvPr/>
            </p:nvSpPr>
            <p:spPr>
              <a:xfrm rot="5400000" flipH="1">
                <a:off x="4947863" y="1370161"/>
                <a:ext cx="216000" cy="16068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76"/>
              <p:cNvSpPr/>
              <p:nvPr/>
            </p:nvSpPr>
            <p:spPr>
              <a:xfrm rot="5400000" flipH="1">
                <a:off x="9235166" y="5380389"/>
                <a:ext cx="264600" cy="21276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76"/>
              <p:cNvSpPr/>
              <p:nvPr/>
            </p:nvSpPr>
            <p:spPr>
              <a:xfrm>
                <a:off x="10083562" y="2111443"/>
                <a:ext cx="307800" cy="1500300"/>
              </a:xfrm>
              <a:prstGeom prst="rect">
                <a:avLst/>
              </a:prstGeom>
              <a:solidFill>
                <a:srgbClr val="DDE2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6" name="Google Shape;506;p76"/>
            <p:cNvSpPr/>
            <p:nvPr/>
          </p:nvSpPr>
          <p:spPr>
            <a:xfrm>
              <a:off x="8152662" y="4245140"/>
              <a:ext cx="745800" cy="781200"/>
            </a:xfrm>
            <a:prstGeom prst="rect">
              <a:avLst/>
            </a:prstGeom>
            <a:solidFill>
              <a:srgbClr val="DDE2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B0111E5-AFF6-0944-B9CB-E08701D7DC1C}"/>
              </a:ext>
            </a:extLst>
          </p:cNvPr>
          <p:cNvGrpSpPr/>
          <p:nvPr/>
        </p:nvGrpSpPr>
        <p:grpSpPr>
          <a:xfrm>
            <a:off x="9664724" y="6190993"/>
            <a:ext cx="2527276" cy="710255"/>
            <a:chOff x="9664724" y="6190993"/>
            <a:chExt cx="2527276" cy="7102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233341-BB59-0343-A022-F1616FA1C41B}"/>
                </a:ext>
              </a:extLst>
            </p:cNvPr>
            <p:cNvSpPr txBox="1"/>
            <p:nvPr/>
          </p:nvSpPr>
          <p:spPr>
            <a:xfrm>
              <a:off x="9895835" y="6327407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 microns wide</a:t>
              </a:r>
            </a:p>
          </p:txBody>
        </p:sp>
        <p:sp>
          <p:nvSpPr>
            <p:cNvPr id="5" name="10-Point Star 4">
              <a:extLst>
                <a:ext uri="{FF2B5EF4-FFF2-40B4-BE49-F238E27FC236}">
                  <a16:creationId xmlns:a16="http://schemas.microsoft.com/office/drawing/2014/main" id="{25BDD88B-BD12-F34E-928F-CED9F37B07B7}"/>
                </a:ext>
              </a:extLst>
            </p:cNvPr>
            <p:cNvSpPr/>
            <p:nvPr/>
          </p:nvSpPr>
          <p:spPr>
            <a:xfrm>
              <a:off x="9664724" y="6190993"/>
              <a:ext cx="2527276" cy="710255"/>
            </a:xfrm>
            <a:prstGeom prst="star10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Audio Recording Nov 11, 2020 at 3:53:50 PM" descr="Audio Recording Nov 11, 2020 at 3:53:50 PM">
            <a:hlinkClick r:id="" action="ppaction://media"/>
            <a:extLst>
              <a:ext uri="{FF2B5EF4-FFF2-40B4-BE49-F238E27FC236}">
                <a16:creationId xmlns:a16="http://schemas.microsoft.com/office/drawing/2014/main" id="{ADD7FE93-A7C2-D64F-89C3-EE803783A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14507" y="605109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3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D611FC-E400-4BB8-8DED-FBB6E425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08867"/>
            <a:ext cx="8763912" cy="6572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0AC8F-5017-44AD-A5A3-248D16D0E33C}"/>
              </a:ext>
            </a:extLst>
          </p:cNvPr>
          <p:cNvSpPr txBox="1"/>
          <p:nvPr/>
        </p:nvSpPr>
        <p:spPr>
          <a:xfrm>
            <a:off x="8305800" y="2667000"/>
            <a:ext cx="36615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Fabricated at SUNY Poly by Pops Papa Rao and team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Measured at NIST by our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76200" y="0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</a:rPr>
              <a:t>Light sources on 300-mm wafers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95EB69-E730-4311-8063-3ED10F80B239}"/>
              </a:ext>
            </a:extLst>
          </p:cNvPr>
          <p:cNvSpPr txBox="1"/>
          <p:nvPr/>
        </p:nvSpPr>
        <p:spPr>
          <a:xfrm>
            <a:off x="4598685" y="2512427"/>
            <a:ext cx="2745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Photoluminescence of W centers in Si at 4 K</a:t>
            </a:r>
          </a:p>
        </p:txBody>
      </p:sp>
    </p:spTree>
    <p:extLst>
      <p:ext uri="{BB962C8B-B14F-4D97-AF65-F5344CB8AC3E}">
        <p14:creationId xmlns:p14="http://schemas.microsoft.com/office/powerpoint/2010/main" val="11940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609600" y="2754094"/>
            <a:ext cx="3080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Wafer-scale modules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B618A-E3C0-4BC3-965C-5E93D4B4A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3"/>
          <a:stretch/>
        </p:blipFill>
        <p:spPr>
          <a:xfrm>
            <a:off x="4070838" y="0"/>
            <a:ext cx="8044961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Free-space </a:t>
            </a: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interconnects for 3D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 descr="20160502_interlayerCoupl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4"/>
          <a:stretch/>
        </p:blipFill>
        <p:spPr>
          <a:xfrm>
            <a:off x="2524868" y="772348"/>
            <a:ext cx="8143132" cy="60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958C6-7B4A-4F45-A0CD-C8263ABE4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09448"/>
            <a:ext cx="9982200" cy="6639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75A4AA-F11E-4BF6-8688-05AF5E976010}"/>
              </a:ext>
            </a:extLst>
          </p:cNvPr>
          <p:cNvSpPr txBox="1"/>
          <p:nvPr/>
        </p:nvSpPr>
        <p:spPr>
          <a:xfrm>
            <a:off x="0" y="2828835"/>
            <a:ext cx="200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 Light" panose="020F0302020204030204" pitchFamily="34" charset="0"/>
              </a:rPr>
              <a:t>Free-space inter-wafer interconnects</a:t>
            </a:r>
          </a:p>
        </p:txBody>
      </p:sp>
    </p:spTree>
    <p:extLst>
      <p:ext uri="{BB962C8B-B14F-4D97-AF65-F5344CB8AC3E}">
        <p14:creationId xmlns:p14="http://schemas.microsoft.com/office/powerpoint/2010/main" val="218642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0" y="2820769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Multi-wafer modules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D9EA5-CC91-495C-89CF-E81D3E65C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646" y="152400"/>
            <a:ext cx="9538978" cy="655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33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11C22-2010-42C0-8154-895A2029463A}"/>
              </a:ext>
            </a:extLst>
          </p:cNvPr>
          <p:cNvSpPr txBox="1"/>
          <p:nvPr/>
        </p:nvSpPr>
        <p:spPr>
          <a:xfrm>
            <a:off x="533400" y="1466671"/>
            <a:ext cx="2486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alibri Light" panose="020F0302020204030204" pitchFamily="34" charset="0"/>
              </a:rPr>
              <a:t>Brain-scale systems?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A83F9-5269-49D8-AD61-4D70F78B446B}"/>
              </a:ext>
            </a:extLst>
          </p:cNvPr>
          <p:cNvSpPr/>
          <p:nvPr/>
        </p:nvSpPr>
        <p:spPr>
          <a:xfrm>
            <a:off x="5562600" y="1066800"/>
            <a:ext cx="2286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11D55-B1EC-47C3-8E40-050C85CD2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158" y="0"/>
            <a:ext cx="870284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34E96-83A7-EB4B-9758-ED0CE857EF35}"/>
              </a:ext>
            </a:extLst>
          </p:cNvPr>
          <p:cNvSpPr txBox="1"/>
          <p:nvPr/>
        </p:nvSpPr>
        <p:spPr>
          <a:xfrm>
            <a:off x="548185" y="3048000"/>
            <a:ext cx="2486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600" dirty="0">
              <a:latin typeface="Calibri Light" panose="020F0302020204030204" pitchFamily="34" charset="0"/>
            </a:endParaRPr>
          </a:p>
          <a:p>
            <a:pPr algn="r"/>
            <a:r>
              <a:rPr lang="en-US" sz="3600" dirty="0">
                <a:latin typeface="Calibri Light" panose="020F0302020204030204" pitchFamily="34" charset="0"/>
              </a:rPr>
              <a:t>&gt; 100 Billion neurons</a:t>
            </a:r>
          </a:p>
        </p:txBody>
      </p:sp>
    </p:spTree>
    <p:extLst>
      <p:ext uri="{BB962C8B-B14F-4D97-AF65-F5344CB8AC3E}">
        <p14:creationId xmlns:p14="http://schemas.microsoft.com/office/powerpoint/2010/main" val="31593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68" y="1596344"/>
            <a:ext cx="11771463" cy="3665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1" y="1772"/>
            <a:ext cx="91440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What can we do in five years?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3999" y="5827528"/>
            <a:ext cx="9144000" cy="533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Artificial visual cortex</a:t>
            </a:r>
          </a:p>
        </p:txBody>
      </p:sp>
      <p:pic>
        <p:nvPicPr>
          <p:cNvPr id="6" name="sweep_log_sm">
            <a:hlinkClick r:id="" action="ppaction://media"/>
            <a:extLst>
              <a:ext uri="{FF2B5EF4-FFF2-40B4-BE49-F238E27FC236}">
                <a16:creationId xmlns:a16="http://schemas.microsoft.com/office/drawing/2014/main" id="{54E6CEF2-2064-D849-A813-91F8BF87E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268" y="2362200"/>
            <a:ext cx="2750220" cy="27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986" y="207125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2286000" y="2819400"/>
            <a:ext cx="69342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Dense local fan-out with photonics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Long-range communication at light speed</a:t>
            </a:r>
          </a:p>
          <a:p>
            <a:pPr marL="342900" marR="0" lvl="0" indent="-34290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Computing and memory with superconducting electronics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F042D2-7C4E-4191-B8B9-D35C4661B490}"/>
              </a:ext>
            </a:extLst>
          </p:cNvPr>
          <p:cNvSpPr txBox="1">
            <a:spLocks/>
          </p:cNvSpPr>
          <p:nvPr/>
        </p:nvSpPr>
        <p:spPr>
          <a:xfrm>
            <a:off x="1600199" y="413904"/>
            <a:ext cx="5715001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Superconducting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optoelectronic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B30C8-4D71-604D-81C4-BC37D9DB0F9E}"/>
              </a:ext>
            </a:extLst>
          </p:cNvPr>
          <p:cNvSpPr txBox="1"/>
          <p:nvPr/>
        </p:nvSpPr>
        <p:spPr>
          <a:xfrm>
            <a:off x="1981200" y="5365866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Would this reach the limits of cognition?</a:t>
            </a:r>
          </a:p>
        </p:txBody>
      </p:sp>
    </p:spTree>
    <p:extLst>
      <p:ext uri="{BB962C8B-B14F-4D97-AF65-F5344CB8AC3E}">
        <p14:creationId xmlns:p14="http://schemas.microsoft.com/office/powerpoint/2010/main" val="31047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A69D-21E6-DE4C-A442-FD9E3593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F2DC7-C87A-D34C-84DA-329D610F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324" y="228600"/>
            <a:ext cx="12340648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DA2BF-D397-4E64-8FCB-F7B623D08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038" y="2362200"/>
            <a:ext cx="3899133" cy="309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6990B-2E61-4138-A075-8BBDB673DA11}"/>
              </a:ext>
            </a:extLst>
          </p:cNvPr>
          <p:cNvSpPr txBox="1"/>
          <p:nvPr/>
        </p:nvSpPr>
        <p:spPr>
          <a:xfrm>
            <a:off x="685800" y="1425124"/>
            <a:ext cx="77724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orbel"/>
                <a:cs typeface="Corbel"/>
              </a:rPr>
              <a:t>Low Temperature </a:t>
            </a:r>
            <a:r>
              <a:rPr lang="en-US" sz="3200" dirty="0">
                <a:latin typeface="Corbel"/>
                <a:cs typeface="Corbel"/>
              </a:rPr>
              <a:t>Devices have the potential to be important in </a:t>
            </a:r>
            <a:r>
              <a:rPr lang="en-US" sz="3200" b="1" dirty="0">
                <a:latin typeface="Corbel"/>
                <a:cs typeface="Corbel"/>
              </a:rPr>
              <a:t>super-neuromorphic computing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Corbel"/>
              <a:cs typeface="Corbe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DAC028-836D-43D9-BC41-CEF0DAF3331F}"/>
              </a:ext>
            </a:extLst>
          </p:cNvPr>
          <p:cNvSpPr txBox="1">
            <a:spLocks/>
          </p:cNvSpPr>
          <p:nvPr/>
        </p:nvSpPr>
        <p:spPr>
          <a:xfrm>
            <a:off x="1066800" y="6019800"/>
            <a:ext cx="10896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Inder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Can we get to a size scale for “Cognitive” Systems?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AA6EAD-C01B-4342-8647-DA91DC2B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1277600" cy="956144"/>
          </a:xfrm>
        </p:spPr>
        <p:txBody>
          <a:bodyPr>
            <a:no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51C05-8F59-1743-A4BB-DAE7BD2D9E52}"/>
              </a:ext>
            </a:extLst>
          </p:cNvPr>
          <p:cNvSpPr txBox="1"/>
          <p:nvPr/>
        </p:nvSpPr>
        <p:spPr>
          <a:xfrm>
            <a:off x="1371600" y="3429000"/>
            <a:ext cx="68523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Light for communication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Superconductors for computation</a:t>
            </a:r>
          </a:p>
          <a:p>
            <a:pPr marL="182880" indent="-1828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  <a:ea typeface="Latin Modern Sans 10" charset="0"/>
                <a:cs typeface="Latin Modern Sans 10" charset="0"/>
              </a:rPr>
              <a:t>Complex neuro circuits</a:t>
            </a:r>
          </a:p>
        </p:txBody>
      </p:sp>
    </p:spTree>
    <p:extLst>
      <p:ext uri="{BB962C8B-B14F-4D97-AF65-F5344CB8AC3E}">
        <p14:creationId xmlns:p14="http://schemas.microsoft.com/office/powerpoint/2010/main" val="41584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2125" y="2330219"/>
            <a:ext cx="6632905" cy="432842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>
            <a:spLocks noGrp="1"/>
          </p:cNvSpPr>
          <p:nvPr>
            <p:ph type="title"/>
          </p:nvPr>
        </p:nvSpPr>
        <p:spPr>
          <a:xfrm>
            <a:off x="838080" y="722921"/>
            <a:ext cx="1051524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Simplicity of Superconducting Nanowire Single Photoncs Detectors</a:t>
            </a:r>
            <a:endParaRPr/>
          </a:p>
        </p:txBody>
      </p:sp>
      <p:grpSp>
        <p:nvGrpSpPr>
          <p:cNvPr id="514" name="Google Shape;514;p77"/>
          <p:cNvGrpSpPr/>
          <p:nvPr/>
        </p:nvGrpSpPr>
        <p:grpSpPr>
          <a:xfrm>
            <a:off x="277823" y="1796819"/>
            <a:ext cx="4344564" cy="3662219"/>
            <a:chOff x="277823" y="1796819"/>
            <a:chExt cx="4344564" cy="3662219"/>
          </a:xfrm>
        </p:grpSpPr>
        <p:grpSp>
          <p:nvGrpSpPr>
            <p:cNvPr id="515" name="Google Shape;515;p77"/>
            <p:cNvGrpSpPr/>
            <p:nvPr/>
          </p:nvGrpSpPr>
          <p:grpSpPr>
            <a:xfrm>
              <a:off x="430223" y="3325437"/>
              <a:ext cx="609600" cy="1524000"/>
              <a:chOff x="4648200" y="5867400"/>
              <a:chExt cx="304800" cy="762000"/>
            </a:xfrm>
          </p:grpSpPr>
          <p:cxnSp>
            <p:nvCxnSpPr>
              <p:cNvPr id="516" name="Google Shape;516;p77"/>
              <p:cNvCxnSpPr/>
              <p:nvPr/>
            </p:nvCxnSpPr>
            <p:spPr>
              <a:xfrm rot="10800000">
                <a:off x="4800600" y="5867400"/>
                <a:ext cx="0" cy="2286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77"/>
              <p:cNvCxnSpPr/>
              <p:nvPr/>
            </p:nvCxnSpPr>
            <p:spPr>
              <a:xfrm rot="10800000">
                <a:off x="4800600" y="6400800"/>
                <a:ext cx="0" cy="2286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77"/>
              <p:cNvCxnSpPr/>
              <p:nvPr/>
            </p:nvCxnSpPr>
            <p:spPr>
              <a:xfrm rot="10800000">
                <a:off x="4648200" y="61722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9" name="Google Shape;519;p77"/>
              <p:cNvCxnSpPr/>
              <p:nvPr/>
            </p:nvCxnSpPr>
            <p:spPr>
              <a:xfrm rot="10800000">
                <a:off x="4648200" y="61722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0" name="Google Shape;520;p77"/>
              <p:cNvCxnSpPr/>
              <p:nvPr/>
            </p:nvCxnSpPr>
            <p:spPr>
              <a:xfrm rot="10800000">
                <a:off x="4648200" y="63246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" name="Google Shape;521;p77"/>
              <p:cNvCxnSpPr>
                <a:stCxn id="517" idx="1"/>
              </p:cNvCxnSpPr>
              <p:nvPr/>
            </p:nvCxnSpPr>
            <p:spPr>
              <a:xfrm rot="10800000">
                <a:off x="4648201" y="6400800"/>
                <a:ext cx="1524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2" name="Google Shape;522;p77"/>
              <p:cNvCxnSpPr>
                <a:endCxn id="516" idx="0"/>
              </p:cNvCxnSpPr>
              <p:nvPr/>
            </p:nvCxnSpPr>
            <p:spPr>
              <a:xfrm rot="10800000">
                <a:off x="4800600" y="6096000"/>
                <a:ext cx="1524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3" name="Google Shape;523;p77"/>
              <p:cNvCxnSpPr/>
              <p:nvPr/>
            </p:nvCxnSpPr>
            <p:spPr>
              <a:xfrm rot="10800000">
                <a:off x="4648200" y="6248400"/>
                <a:ext cx="304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4" name="Google Shape;524;p77"/>
              <p:cNvCxnSpPr/>
              <p:nvPr/>
            </p:nvCxnSpPr>
            <p:spPr>
              <a:xfrm>
                <a:off x="4953000" y="60960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5" name="Google Shape;525;p77"/>
              <p:cNvCxnSpPr/>
              <p:nvPr/>
            </p:nvCxnSpPr>
            <p:spPr>
              <a:xfrm>
                <a:off x="4648200" y="61722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6" name="Google Shape;526;p77"/>
              <p:cNvCxnSpPr/>
              <p:nvPr/>
            </p:nvCxnSpPr>
            <p:spPr>
              <a:xfrm>
                <a:off x="4953000" y="62484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" name="Google Shape;527;p77"/>
              <p:cNvCxnSpPr/>
              <p:nvPr/>
            </p:nvCxnSpPr>
            <p:spPr>
              <a:xfrm>
                <a:off x="4648200" y="6324600"/>
                <a:ext cx="0" cy="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8" name="Google Shape;528;p77"/>
            <p:cNvGrpSpPr/>
            <p:nvPr/>
          </p:nvGrpSpPr>
          <p:grpSpPr>
            <a:xfrm>
              <a:off x="582622" y="4849438"/>
              <a:ext cx="304800" cy="609600"/>
              <a:chOff x="3264" y="3072"/>
              <a:chExt cx="96" cy="192"/>
            </a:xfrm>
          </p:grpSpPr>
          <p:cxnSp>
            <p:nvCxnSpPr>
              <p:cNvPr id="529" name="Google Shape;529;p77"/>
              <p:cNvCxnSpPr/>
              <p:nvPr/>
            </p:nvCxnSpPr>
            <p:spPr>
              <a:xfrm>
                <a:off x="3312" y="3072"/>
                <a:ext cx="0" cy="12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0" name="Google Shape;530;p77"/>
              <p:cNvSpPr/>
              <p:nvPr/>
            </p:nvSpPr>
            <p:spPr>
              <a:xfrm>
                <a:off x="3264" y="3192"/>
                <a:ext cx="9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44" extrusionOk="0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1" name="Google Shape;531;p77"/>
            <p:cNvGrpSpPr/>
            <p:nvPr/>
          </p:nvGrpSpPr>
          <p:grpSpPr>
            <a:xfrm>
              <a:off x="430225" y="1796819"/>
              <a:ext cx="609600" cy="1524000"/>
              <a:chOff x="3216" y="2400"/>
              <a:chExt cx="192" cy="480"/>
            </a:xfrm>
          </p:grpSpPr>
          <p:cxnSp>
            <p:nvCxnSpPr>
              <p:cNvPr id="532" name="Google Shape;532;p77"/>
              <p:cNvCxnSpPr/>
              <p:nvPr/>
            </p:nvCxnSpPr>
            <p:spPr>
              <a:xfrm rot="10800000">
                <a:off x="3312" y="2400"/>
                <a:ext cx="0" cy="96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77"/>
              <p:cNvCxnSpPr/>
              <p:nvPr/>
            </p:nvCxnSpPr>
            <p:spPr>
              <a:xfrm rot="10800000">
                <a:off x="3312" y="2784"/>
                <a:ext cx="0" cy="96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4" name="Google Shape;534;p77"/>
              <p:cNvCxnSpPr/>
              <p:nvPr/>
            </p:nvCxnSpPr>
            <p:spPr>
              <a:xfrm>
                <a:off x="3312" y="2568"/>
                <a:ext cx="0" cy="12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sp>
            <p:nvSpPr>
              <p:cNvPr id="535" name="Google Shape;535;p77"/>
              <p:cNvSpPr/>
              <p:nvPr/>
            </p:nvSpPr>
            <p:spPr>
              <a:xfrm rot="5400000" flipH="1">
                <a:off x="3288" y="2664"/>
                <a:ext cx="48" cy="48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dk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77"/>
              <p:cNvSpPr/>
              <p:nvPr/>
            </p:nvSpPr>
            <p:spPr>
              <a:xfrm>
                <a:off x="3216" y="2496"/>
                <a:ext cx="192" cy="288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76" extrusionOk="0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37" name="Google Shape;537;p77"/>
            <p:cNvCxnSpPr/>
            <p:nvPr/>
          </p:nvCxnSpPr>
          <p:spPr>
            <a:xfrm>
              <a:off x="277823" y="3625619"/>
              <a:ext cx="0" cy="1223818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38" name="Google Shape;538;p77"/>
            <p:cNvCxnSpPr>
              <a:endCxn id="533" idx="0"/>
            </p:cNvCxnSpPr>
            <p:nvPr/>
          </p:nvCxnSpPr>
          <p:spPr>
            <a:xfrm rot="10800000">
              <a:off x="735105" y="3320819"/>
              <a:ext cx="6942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39" name="Google Shape;539;p77"/>
            <p:cNvGrpSpPr/>
            <p:nvPr/>
          </p:nvGrpSpPr>
          <p:grpSpPr>
            <a:xfrm>
              <a:off x="1091954" y="2558819"/>
              <a:ext cx="3530433" cy="2895601"/>
              <a:chOff x="1242880" y="2558819"/>
              <a:chExt cx="3530433" cy="2895601"/>
            </a:xfrm>
          </p:grpSpPr>
          <p:sp>
            <p:nvSpPr>
              <p:cNvPr id="540" name="Google Shape;540;p77"/>
              <p:cNvSpPr/>
              <p:nvPr/>
            </p:nvSpPr>
            <p:spPr>
              <a:xfrm>
                <a:off x="2938163" y="3320819"/>
                <a:ext cx="304800" cy="152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60" extrusionOk="0">
                    <a:moveTo>
                      <a:pt x="96" y="0"/>
                    </a:moveTo>
                    <a:lnTo>
                      <a:pt x="96" y="192"/>
                    </a:lnTo>
                    <a:lnTo>
                      <a:pt x="192" y="240"/>
                    </a:lnTo>
                    <a:lnTo>
                      <a:pt x="0" y="336"/>
                    </a:lnTo>
                    <a:lnTo>
                      <a:pt x="192" y="432"/>
                    </a:lnTo>
                    <a:lnTo>
                      <a:pt x="0" y="528"/>
                    </a:lnTo>
                    <a:lnTo>
                      <a:pt x="192" y="624"/>
                    </a:lnTo>
                    <a:lnTo>
                      <a:pt x="0" y="720"/>
                    </a:lnTo>
                    <a:lnTo>
                      <a:pt x="96" y="768"/>
                    </a:lnTo>
                    <a:lnTo>
                      <a:pt x="96" y="960"/>
                    </a:lnTo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1" name="Google Shape;541;p77"/>
              <p:cNvGrpSpPr/>
              <p:nvPr/>
            </p:nvGrpSpPr>
            <p:grpSpPr>
              <a:xfrm rot="5400000">
                <a:off x="2023762" y="2558819"/>
                <a:ext cx="609600" cy="1524000"/>
                <a:chOff x="3216" y="1728"/>
                <a:chExt cx="192" cy="480"/>
              </a:xfrm>
            </p:grpSpPr>
            <p:cxnSp>
              <p:nvCxnSpPr>
                <p:cNvPr id="542" name="Google Shape;542;p77"/>
                <p:cNvCxnSpPr/>
                <p:nvPr/>
              </p:nvCxnSpPr>
              <p:spPr>
                <a:xfrm>
                  <a:off x="3312" y="1728"/>
                  <a:ext cx="0" cy="2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77"/>
                <p:cNvCxnSpPr/>
                <p:nvPr/>
              </p:nvCxnSpPr>
              <p:spPr>
                <a:xfrm>
                  <a:off x="3312" y="1992"/>
                  <a:ext cx="0" cy="2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4" name="Google Shape;544;p77"/>
                <p:cNvCxnSpPr/>
                <p:nvPr/>
              </p:nvCxnSpPr>
              <p:spPr>
                <a:xfrm>
                  <a:off x="3216" y="1944"/>
                  <a:ext cx="192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5" name="Google Shape;545;p77"/>
                <p:cNvCxnSpPr/>
                <p:nvPr/>
              </p:nvCxnSpPr>
              <p:spPr>
                <a:xfrm>
                  <a:off x="3216" y="1992"/>
                  <a:ext cx="192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46" name="Google Shape;546;p77"/>
              <p:cNvGrpSpPr/>
              <p:nvPr/>
            </p:nvGrpSpPr>
            <p:grpSpPr>
              <a:xfrm>
                <a:off x="2938163" y="4844820"/>
                <a:ext cx="304800" cy="609600"/>
                <a:chOff x="3264" y="3072"/>
                <a:chExt cx="96" cy="192"/>
              </a:xfrm>
            </p:grpSpPr>
            <p:cxnSp>
              <p:nvCxnSpPr>
                <p:cNvPr id="547" name="Google Shape;547;p77"/>
                <p:cNvCxnSpPr/>
                <p:nvPr/>
              </p:nvCxnSpPr>
              <p:spPr>
                <a:xfrm>
                  <a:off x="3312" y="3072"/>
                  <a:ext cx="0" cy="12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48" name="Google Shape;548;p77"/>
                <p:cNvSpPr/>
                <p:nvPr/>
              </p:nvSpPr>
              <p:spPr>
                <a:xfrm>
                  <a:off x="3264" y="3192"/>
                  <a:ext cx="96" cy="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44" extrusionOk="0">
                      <a:moveTo>
                        <a:pt x="96" y="144"/>
                      </a:moveTo>
                      <a:lnTo>
                        <a:pt x="192" y="0"/>
                      </a:lnTo>
                      <a:lnTo>
                        <a:pt x="0" y="0"/>
                      </a:lnTo>
                      <a:lnTo>
                        <a:pt x="96" y="144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9" name="Google Shape;549;p77"/>
              <p:cNvGrpSpPr/>
              <p:nvPr/>
            </p:nvGrpSpPr>
            <p:grpSpPr>
              <a:xfrm>
                <a:off x="3090563" y="2558819"/>
                <a:ext cx="1682750" cy="1524000"/>
                <a:chOff x="3648" y="960"/>
                <a:chExt cx="530" cy="480"/>
              </a:xfrm>
            </p:grpSpPr>
            <p:cxnSp>
              <p:nvCxnSpPr>
                <p:cNvPr id="550" name="Google Shape;550;p77"/>
                <p:cNvCxnSpPr/>
                <p:nvPr/>
              </p:nvCxnSpPr>
              <p:spPr>
                <a:xfrm>
                  <a:off x="4082" y="1200"/>
                  <a:ext cx="96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51" name="Google Shape;551;p77"/>
                <p:cNvSpPr/>
                <p:nvPr/>
              </p:nvSpPr>
              <p:spPr>
                <a:xfrm>
                  <a:off x="3746" y="960"/>
                  <a:ext cx="336" cy="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480" extrusionOk="0">
                      <a:moveTo>
                        <a:pt x="336" y="240"/>
                      </a:moveTo>
                      <a:lnTo>
                        <a:pt x="0" y="480"/>
                      </a:lnTo>
                      <a:lnTo>
                        <a:pt x="0" y="0"/>
                      </a:lnTo>
                      <a:lnTo>
                        <a:pt x="336" y="240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52" name="Google Shape;552;p77"/>
                <p:cNvCxnSpPr/>
                <p:nvPr/>
              </p:nvCxnSpPr>
              <p:spPr>
                <a:xfrm rot="10800000">
                  <a:off x="3648" y="1200"/>
                  <a:ext cx="96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553" name="Google Shape;553;p77"/>
              <p:cNvCxnSpPr/>
              <p:nvPr/>
            </p:nvCxnSpPr>
            <p:spPr>
              <a:xfrm>
                <a:off x="1242880" y="3121940"/>
                <a:ext cx="829885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stealth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554" name="Google Shape;554;p77"/>
              <p:cNvCxnSpPr/>
              <p:nvPr/>
            </p:nvCxnSpPr>
            <p:spPr>
              <a:xfrm>
                <a:off x="2799251" y="3630238"/>
                <a:ext cx="0" cy="122381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stealth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555" name="Google Shape;555;p77"/>
            <p:cNvSpPr txBox="1"/>
            <p:nvPr/>
          </p:nvSpPr>
          <p:spPr>
            <a:xfrm>
              <a:off x="1040467" y="3684236"/>
              <a:ext cx="503664" cy="666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33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sp>
        <p:nvSpPr>
          <p:cNvPr id="556" name="Google Shape;556;p77"/>
          <p:cNvSpPr txBox="1"/>
          <p:nvPr/>
        </p:nvSpPr>
        <p:spPr>
          <a:xfrm>
            <a:off x="582623" y="6096205"/>
            <a:ext cx="3892612" cy="66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Simple Readout</a:t>
            </a:r>
            <a:endParaRPr/>
          </a:p>
        </p:txBody>
      </p:sp>
      <p:sp>
        <p:nvSpPr>
          <p:cNvPr id="557" name="Google Shape;557;p77"/>
          <p:cNvSpPr txBox="1"/>
          <p:nvPr/>
        </p:nvSpPr>
        <p:spPr>
          <a:xfrm>
            <a:off x="5903536" y="1812635"/>
            <a:ext cx="6632906" cy="6667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Bias versus Efficiency / counts</a:t>
            </a:r>
            <a:endParaRPr/>
          </a:p>
        </p:txBody>
      </p:sp>
      <p:pic>
        <p:nvPicPr>
          <p:cNvPr id="558" name="Google Shape;558;p77"/>
          <p:cNvPicPr preferRelativeResize="0"/>
          <p:nvPr/>
        </p:nvPicPr>
        <p:blipFill rotWithShape="1">
          <a:blip r:embed="rId6">
            <a:alphaModFix/>
          </a:blip>
          <a:srcRect l="-294" r="199" b="10281"/>
          <a:stretch/>
        </p:blipFill>
        <p:spPr>
          <a:xfrm flipH="1">
            <a:off x="6191708" y="2723247"/>
            <a:ext cx="2723697" cy="183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Nov 11, 2020 at 3:55:27 PM" descr="Audio Recording Nov 11, 2020 at 3:55:27 PM">
            <a:hlinkClick r:id="" action="ppaction://media"/>
            <a:extLst>
              <a:ext uri="{FF2B5EF4-FFF2-40B4-BE49-F238E27FC236}">
                <a16:creationId xmlns:a16="http://schemas.microsoft.com/office/drawing/2014/main" id="{D56DBF33-8175-3B4E-863A-564C73D7B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47176" y="60962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220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17009"/>
            <a:ext cx="10347796" cy="482858"/>
          </a:xfrm>
        </p:spPr>
        <p:txBody>
          <a:bodyPr/>
          <a:lstStyle/>
          <a:p>
            <a:r>
              <a:rPr lang="en-US" dirty="0"/>
              <a:t>NIST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8E653-5C63-8B44-9C7A-408063D6A55A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2" y="-477926"/>
            <a:ext cx="12192000" cy="734178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4158"/>
            <a:ext cx="10783957" cy="279908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vert="horz" lIns="274320" tIns="91440" rIns="91440" bIns="91440" numCol="3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18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Rich Mirin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Jeff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Shainline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Sonia Buckley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Adam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McCaughan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Alex Tait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Jeff Chiles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Saeed Khan</a:t>
            </a: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Krister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Shalm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Marty Stevens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Adriana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Lita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Varun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Verma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Nima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Nader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Mike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Mazurek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  <a:p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Dileep</a:t>
            </a:r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 Reddy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Eric Stanton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Galen Moody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Kevin Silverman</a:t>
            </a:r>
          </a:p>
          <a:p>
            <a:r>
              <a:rPr lang="en-US" sz="2400" dirty="0">
                <a:latin typeface="+mj-lt"/>
                <a:ea typeface="Avenir Next" charset="0"/>
                <a:cs typeface="Avenir Next" charset="0"/>
              </a:rPr>
              <a:t>Thomas </a:t>
            </a:r>
            <a:r>
              <a:rPr lang="en-US" sz="2400" dirty="0" err="1">
                <a:latin typeface="+mj-lt"/>
                <a:ea typeface="Avenir Next" charset="0"/>
                <a:cs typeface="Avenir Next" charset="0"/>
              </a:rPr>
              <a:t>Gerrits</a:t>
            </a:r>
            <a:endParaRPr lang="en-US" sz="2400" dirty="0">
              <a:latin typeface="+mj-lt"/>
              <a:ea typeface="Avenir Next" charset="0"/>
              <a:cs typeface="Avenir Nex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0384" y="5791200"/>
            <a:ext cx="1547027" cy="35516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  <a:ea typeface="Avenir Next" charset="0"/>
                <a:cs typeface="Avenir Next" charset="0"/>
              </a:rPr>
              <a:t>Boulder Labs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00707" y="1880331"/>
            <a:ext cx="65" cy="3551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7876" y="2937109"/>
            <a:ext cx="3694281" cy="430887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lIns="91440" tIns="0" rIns="0" bIns="0" rtlCol="0">
            <a:spAutoFit/>
          </a:bodyPr>
          <a:lstStyle/>
          <a:p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saewoo.nam@nist.gov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B6B63-DB70-014C-8F23-DB1309A93D26}"/>
              </a:ext>
            </a:extLst>
          </p:cNvPr>
          <p:cNvSpPr txBox="1"/>
          <p:nvPr/>
        </p:nvSpPr>
        <p:spPr>
          <a:xfrm>
            <a:off x="7951322" y="3552538"/>
            <a:ext cx="3332194" cy="430887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lIns="91440" tIns="0" rIns="0" bIns="0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MIT, JPL,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Suny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-Poly</a:t>
            </a:r>
          </a:p>
        </p:txBody>
      </p:sp>
    </p:spTree>
    <p:extLst>
      <p:ext uri="{BB962C8B-B14F-4D97-AF65-F5344CB8AC3E}">
        <p14:creationId xmlns:p14="http://schemas.microsoft.com/office/powerpoint/2010/main" val="2948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2934F-D3C3-48DB-8B56-22B638493F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9F3F8-1F1F-4C19-959B-179A6B465527}"/>
              </a:ext>
            </a:extLst>
          </p:cNvPr>
          <p:cNvSpPr txBox="1"/>
          <p:nvPr/>
        </p:nvSpPr>
        <p:spPr>
          <a:xfrm>
            <a:off x="7086600" y="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Cryogenic sensors</a:t>
            </a:r>
          </a:p>
        </p:txBody>
      </p:sp>
    </p:spTree>
    <p:extLst>
      <p:ext uri="{BB962C8B-B14F-4D97-AF65-F5344CB8AC3E}">
        <p14:creationId xmlns:p14="http://schemas.microsoft.com/office/powerpoint/2010/main" val="24898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90C087-4B14-47DA-BFD5-3E9D86F68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9F3F8-1F1F-4C19-959B-179A6B465527}"/>
              </a:ext>
            </a:extLst>
          </p:cNvPr>
          <p:cNvSpPr txBox="1"/>
          <p:nvPr/>
        </p:nvSpPr>
        <p:spPr>
          <a:xfrm>
            <a:off x="6324600" y="38963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Collider readout</a:t>
            </a:r>
          </a:p>
        </p:txBody>
      </p:sp>
    </p:spTree>
    <p:extLst>
      <p:ext uri="{BB962C8B-B14F-4D97-AF65-F5344CB8AC3E}">
        <p14:creationId xmlns:p14="http://schemas.microsoft.com/office/powerpoint/2010/main" val="207619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8CF796-531B-469F-9CDE-A8A9F5941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365" y="-76200"/>
            <a:ext cx="12325562" cy="693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CCD08-6C5B-4C85-B614-C5139F910EDC}"/>
              </a:ext>
            </a:extLst>
          </p:cNvPr>
          <p:cNvSpPr txBox="1"/>
          <p:nvPr/>
        </p:nvSpPr>
        <p:spPr>
          <a:xfrm>
            <a:off x="1752600" y="100907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Genetic analysis</a:t>
            </a:r>
          </a:p>
        </p:txBody>
      </p:sp>
    </p:spTree>
    <p:extLst>
      <p:ext uri="{BB962C8B-B14F-4D97-AF65-F5344CB8AC3E}">
        <p14:creationId xmlns:p14="http://schemas.microsoft.com/office/powerpoint/2010/main" val="137141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4F481D-542F-42A1-BEDD-799E4B72F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-58928"/>
            <a:ext cx="10393973" cy="720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9F3F8-1F1F-4C19-959B-179A6B465527}"/>
              </a:ext>
            </a:extLst>
          </p:cNvPr>
          <p:cNvSpPr txBox="1"/>
          <p:nvPr/>
        </p:nvSpPr>
        <p:spPr>
          <a:xfrm>
            <a:off x="7239000" y="5867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Neuroscience</a:t>
            </a:r>
          </a:p>
        </p:txBody>
      </p:sp>
    </p:spTree>
    <p:extLst>
      <p:ext uri="{BB962C8B-B14F-4D97-AF65-F5344CB8AC3E}">
        <p14:creationId xmlns:p14="http://schemas.microsoft.com/office/powerpoint/2010/main" val="13853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39C0E-76E0-41AB-A653-BAE6E5D75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-25400"/>
            <a:ext cx="10325100" cy="688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CCD08-6C5B-4C85-B614-C5139F910EDC}"/>
              </a:ext>
            </a:extLst>
          </p:cNvPr>
          <p:cNvSpPr txBox="1"/>
          <p:nvPr/>
        </p:nvSpPr>
        <p:spPr>
          <a:xfrm>
            <a:off x="1828800" y="45720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Traffic networks</a:t>
            </a:r>
          </a:p>
        </p:txBody>
      </p:sp>
    </p:spTree>
    <p:extLst>
      <p:ext uri="{BB962C8B-B14F-4D97-AF65-F5344CB8AC3E}">
        <p14:creationId xmlns:p14="http://schemas.microsoft.com/office/powerpoint/2010/main" val="3393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CA765C-6EB7-443C-9219-DD807F725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-118295"/>
            <a:ext cx="9372600" cy="7037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9F3F8-1F1F-4C19-959B-179A6B465527}"/>
              </a:ext>
            </a:extLst>
          </p:cNvPr>
          <p:cNvSpPr txBox="1"/>
          <p:nvPr/>
        </p:nvSpPr>
        <p:spPr>
          <a:xfrm>
            <a:off x="1600200" y="62484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Corbel"/>
                <a:cs typeface="Corbel"/>
              </a:rPr>
              <a:t>Data centers</a:t>
            </a:r>
          </a:p>
        </p:txBody>
      </p:sp>
    </p:spTree>
    <p:extLst>
      <p:ext uri="{BB962C8B-B14F-4D97-AF65-F5344CB8AC3E}">
        <p14:creationId xmlns:p14="http://schemas.microsoft.com/office/powerpoint/2010/main" val="241867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2DA19-CC06-4A71-AD0F-B98B8774D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-97419"/>
            <a:ext cx="11125200" cy="6957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CCD08-6C5B-4C85-B614-C5139F910EDC}"/>
              </a:ext>
            </a:extLst>
          </p:cNvPr>
          <p:cNvSpPr txBox="1"/>
          <p:nvPr/>
        </p:nvSpPr>
        <p:spPr>
          <a:xfrm>
            <a:off x="2971800" y="762000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orbel"/>
                <a:cs typeface="Corbel"/>
              </a:rPr>
              <a:t>Quantum interface</a:t>
            </a:r>
          </a:p>
        </p:txBody>
      </p:sp>
    </p:spTree>
    <p:extLst>
      <p:ext uri="{BB962C8B-B14F-4D97-AF65-F5344CB8AC3E}">
        <p14:creationId xmlns:p14="http://schemas.microsoft.com/office/powerpoint/2010/main" val="24577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BCFCCED-CC7E-4508-AEEB-1C5335A28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690" y="56251"/>
            <a:ext cx="6406310" cy="6814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F146B-AB49-4370-8C88-DCE416A7D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200" y="0"/>
            <a:ext cx="6400800" cy="888558"/>
          </a:xfrm>
        </p:spPr>
        <p:txBody>
          <a:bodyPr anchor="t">
            <a:normAutofit/>
          </a:bodyPr>
          <a:lstStyle/>
          <a:p>
            <a:pPr algn="l"/>
            <a:r>
              <a:rPr lang="en-US" sz="3300" dirty="0"/>
              <a:t>Quantum-neural hybrid systems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39D06F-3084-48C8-A615-FDDF82007727}"/>
              </a:ext>
            </a:extLst>
          </p:cNvPr>
          <p:cNvGrpSpPr/>
          <p:nvPr/>
        </p:nvGrpSpPr>
        <p:grpSpPr>
          <a:xfrm>
            <a:off x="263342" y="1331893"/>
            <a:ext cx="5208206" cy="1835592"/>
            <a:chOff x="1" y="2088286"/>
            <a:chExt cx="5422790" cy="19112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9CCC9E-620A-49A8-BD9B-4A6F6EAF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" y="2088286"/>
              <a:ext cx="5422789" cy="1791951"/>
            </a:xfrm>
            <a:prstGeom prst="rect">
              <a:avLst/>
            </a:prstGeom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C94701C1-6249-4CE4-AE56-0E29032A4328}"/>
                </a:ext>
              </a:extLst>
            </p:cNvPr>
            <p:cNvSpPr txBox="1">
              <a:spLocks/>
            </p:cNvSpPr>
            <p:nvPr/>
          </p:nvSpPr>
          <p:spPr>
            <a:xfrm>
              <a:off x="1" y="2088286"/>
              <a:ext cx="2647784" cy="1911220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205740" algn="l">
                <a:spcBef>
                  <a:spcPts val="0"/>
                </a:spcBef>
                <a:spcAft>
                  <a:spcPts val="1350"/>
                </a:spcAft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Quantum systems:</a:t>
              </a:r>
            </a:p>
            <a:p>
              <a:pPr marL="10287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Inherently probabilistic</a:t>
              </a:r>
            </a:p>
            <a:p>
              <a:pPr marL="10287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Quantum computing statistical</a:t>
              </a:r>
            </a:p>
            <a:p>
              <a:pPr marL="10287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Entanglement fragile</a:t>
              </a:r>
            </a:p>
            <a:p>
              <a:pPr marL="10287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Difficult to scale</a:t>
              </a:r>
            </a:p>
            <a:p>
              <a:pPr marL="214313" indent="-20574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FBD4A6E-DE29-44E1-9E93-DFDD63565208}"/>
                </a:ext>
              </a:extLst>
            </p:cNvPr>
            <p:cNvSpPr txBox="1">
              <a:spLocks/>
            </p:cNvSpPr>
            <p:nvPr/>
          </p:nvSpPr>
          <p:spPr>
            <a:xfrm>
              <a:off x="2647784" y="2094672"/>
              <a:ext cx="2775007" cy="1904834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205740" algn="l">
                <a:spcBef>
                  <a:spcPts val="0"/>
                </a:spcBef>
                <a:spcAft>
                  <a:spcPts val="1350"/>
                </a:spcAft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Neural systems:</a:t>
              </a:r>
            </a:p>
            <a:p>
              <a:pPr marL="13716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Sample probability distributions</a:t>
              </a:r>
            </a:p>
            <a:p>
              <a:pPr marL="13716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Perform Bayesian inference</a:t>
              </a:r>
            </a:p>
            <a:p>
              <a:pPr marL="13716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Spiking information robust</a:t>
              </a:r>
            </a:p>
            <a:p>
              <a:pPr marL="137160" indent="-10287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Highly scalable</a:t>
              </a:r>
            </a:p>
            <a:p>
              <a:pPr marL="214313" indent="-205740" algn="l"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3195F26-5FCD-4855-B2E4-0D44793DB20D}"/>
              </a:ext>
            </a:extLst>
          </p:cNvPr>
          <p:cNvSpPr txBox="1"/>
          <p:nvPr/>
        </p:nvSpPr>
        <p:spPr>
          <a:xfrm>
            <a:off x="441142" y="4419600"/>
            <a:ext cx="4903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800" dirty="0"/>
              <a:t>What can a neural system know about a quantum system?</a:t>
            </a:r>
          </a:p>
        </p:txBody>
      </p:sp>
    </p:spTree>
    <p:extLst>
      <p:ext uri="{BB962C8B-B14F-4D97-AF65-F5344CB8AC3E}">
        <p14:creationId xmlns:p14="http://schemas.microsoft.com/office/powerpoint/2010/main" val="13666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A80D-932A-5C4C-9185-94837927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Structure of a Biological Neuron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C3F4A-526E-5E4A-9430-C5E2C17ACC43}"/>
              </a:ext>
            </a:extLst>
          </p:cNvPr>
          <p:cNvSpPr/>
          <p:nvPr/>
        </p:nvSpPr>
        <p:spPr>
          <a:xfrm>
            <a:off x="1587318" y="7347634"/>
            <a:ext cx="9080682" cy="802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spie.org</a:t>
            </a:r>
            <a:r>
              <a:rPr lang="en-US" dirty="0"/>
              <a:t>/news/5681-dendritic-plateau-potentials-modulate-neuronal-function?SSO=1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0753AE-2F7E-454F-90FE-6927446D1E2D}"/>
              </a:ext>
            </a:extLst>
          </p:cNvPr>
          <p:cNvGrpSpPr/>
          <p:nvPr/>
        </p:nvGrpSpPr>
        <p:grpSpPr>
          <a:xfrm>
            <a:off x="6604890" y="4098269"/>
            <a:ext cx="5560102" cy="2619870"/>
            <a:chOff x="914400" y="4085730"/>
            <a:chExt cx="5560102" cy="2619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1D3F8B-8D1C-2342-BD3E-95EBD52B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4085730"/>
              <a:ext cx="4310109" cy="261987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D5A519-D68E-2C48-8A40-A5FB2F9232C4}"/>
                </a:ext>
              </a:extLst>
            </p:cNvPr>
            <p:cNvSpPr/>
            <p:nvPr/>
          </p:nvSpPr>
          <p:spPr>
            <a:xfrm>
              <a:off x="2953510" y="4394772"/>
              <a:ext cx="3520992" cy="447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mic Sans MS" panose="030F0902030302020204" pitchFamily="66" charset="0"/>
                </a:rPr>
                <a:t>From:Wikipedia</a:t>
              </a:r>
              <a:endParaRPr lang="en-US" dirty="0">
                <a:latin typeface="Comic Sans MS" panose="030F0902030302020204" pitchFamily="66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6333D-CF4D-E140-807F-BB4538C15C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924120"/>
            <a:ext cx="8272673" cy="52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78"/>
          <p:cNvGrpSpPr/>
          <p:nvPr/>
        </p:nvGrpSpPr>
        <p:grpSpPr>
          <a:xfrm>
            <a:off x="10015488" y="76200"/>
            <a:ext cx="2087700" cy="6400799"/>
            <a:chOff x="10015488" y="76200"/>
            <a:chExt cx="2087700" cy="6400799"/>
          </a:xfrm>
        </p:grpSpPr>
        <p:pic>
          <p:nvPicPr>
            <p:cNvPr id="565" name="Google Shape;565;p78"/>
            <p:cNvPicPr preferRelativeResize="0"/>
            <p:nvPr/>
          </p:nvPicPr>
          <p:blipFill rotWithShape="1">
            <a:blip r:embed="rId5">
              <a:alphaModFix/>
            </a:blip>
            <a:srcRect l="34942" r="30003" b="10634"/>
            <a:stretch/>
          </p:blipFill>
          <p:spPr>
            <a:xfrm>
              <a:off x="10399401" y="76200"/>
              <a:ext cx="1335399" cy="64007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6" name="Google Shape;566;p78"/>
            <p:cNvGrpSpPr/>
            <p:nvPr/>
          </p:nvGrpSpPr>
          <p:grpSpPr>
            <a:xfrm>
              <a:off x="10015488" y="196800"/>
              <a:ext cx="2087700" cy="5883000"/>
              <a:chOff x="8109720" y="218880"/>
              <a:chExt cx="2087700" cy="5883000"/>
            </a:xfrm>
          </p:grpSpPr>
          <p:sp>
            <p:nvSpPr>
              <p:cNvPr id="567" name="Google Shape;567;p78"/>
              <p:cNvSpPr/>
              <p:nvPr/>
            </p:nvSpPr>
            <p:spPr>
              <a:xfrm>
                <a:off x="8877600" y="1296720"/>
                <a:ext cx="6675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Air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78"/>
              <p:cNvSpPr/>
              <p:nvPr/>
            </p:nvSpPr>
            <p:spPr>
              <a:xfrm>
                <a:off x="8849880" y="1801080"/>
                <a:ext cx="4767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aSi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78"/>
              <p:cNvSpPr/>
              <p:nvPr/>
            </p:nvSpPr>
            <p:spPr>
              <a:xfrm>
                <a:off x="8738640" y="2556360"/>
                <a:ext cx="7791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SiO2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78"/>
              <p:cNvSpPr/>
              <p:nvPr/>
            </p:nvSpPr>
            <p:spPr>
              <a:xfrm>
                <a:off x="8849880" y="3222480"/>
                <a:ext cx="5721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aSi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78"/>
              <p:cNvSpPr/>
              <p:nvPr/>
            </p:nvSpPr>
            <p:spPr>
              <a:xfrm>
                <a:off x="8849880" y="4130640"/>
                <a:ext cx="7233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SiO2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78"/>
              <p:cNvSpPr/>
              <p:nvPr/>
            </p:nvSpPr>
            <p:spPr>
              <a:xfrm>
                <a:off x="8929440" y="5127480"/>
                <a:ext cx="5088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78"/>
              <p:cNvSpPr/>
              <p:nvPr/>
            </p:nvSpPr>
            <p:spPr>
              <a:xfrm>
                <a:off x="8613720" y="5737080"/>
                <a:ext cx="10797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Substrate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714160" y="64944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5" name="Google Shape;575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015120" y="65412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" name="Google Shape;576;p7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315720" y="649440"/>
                <a:ext cx="164160" cy="755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7" name="Google Shape;577;p78"/>
              <p:cNvSpPr/>
              <p:nvPr/>
            </p:nvSpPr>
            <p:spPr>
              <a:xfrm>
                <a:off x="8109720" y="218880"/>
                <a:ext cx="20877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000"/>
                  <a:buFont typeface="Calibri"/>
                  <a:buNone/>
                </a:pPr>
                <a:r>
                  <a:rPr lang="en-US" sz="2000" b="1" i="0" u="none" strike="noStrike" cap="non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Incoming photons</a:t>
                </a: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78" name="Google Shape;578;p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280" y="2790720"/>
            <a:ext cx="4638960" cy="406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8"/>
          <p:cNvPicPr preferRelativeResize="0"/>
          <p:nvPr/>
        </p:nvPicPr>
        <p:blipFill rotWithShape="1">
          <a:blip r:embed="rId8">
            <a:alphaModFix/>
          </a:blip>
          <a:srcRect r="4780"/>
          <a:stretch/>
        </p:blipFill>
        <p:spPr>
          <a:xfrm>
            <a:off x="2293550" y="1174675"/>
            <a:ext cx="3946225" cy="2946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78"/>
          <p:cNvCxnSpPr/>
          <p:nvPr/>
        </p:nvCxnSpPr>
        <p:spPr>
          <a:xfrm rot="10800000" flipH="1">
            <a:off x="4380479" y="805020"/>
            <a:ext cx="2218800" cy="1650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81" name="Google Shape;581;p78"/>
          <p:cNvCxnSpPr/>
          <p:nvPr/>
        </p:nvCxnSpPr>
        <p:spPr>
          <a:xfrm>
            <a:off x="4380479" y="2689919"/>
            <a:ext cx="2218800" cy="292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82" name="Google Shape;582;p78"/>
          <p:cNvSpPr/>
          <p:nvPr/>
        </p:nvSpPr>
        <p:spPr>
          <a:xfrm>
            <a:off x="550800" y="4959000"/>
            <a:ext cx="1011900" cy="759000"/>
          </a:xfrm>
          <a:prstGeom prst="rect">
            <a:avLst/>
          </a:prstGeom>
          <a:noFill/>
          <a:ln w="507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3" name="Google Shape;583;p78"/>
          <p:cNvCxnSpPr/>
          <p:nvPr/>
        </p:nvCxnSpPr>
        <p:spPr>
          <a:xfrm rot="10800000" flipH="1">
            <a:off x="550800" y="1174320"/>
            <a:ext cx="1752900" cy="379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584" name="Google Shape;584;p78"/>
          <p:cNvCxnSpPr/>
          <p:nvPr/>
        </p:nvCxnSpPr>
        <p:spPr>
          <a:xfrm rot="10800000" flipH="1">
            <a:off x="1559160" y="4121640"/>
            <a:ext cx="2806500" cy="1616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585" name="Google Shape;585;p78"/>
          <p:cNvSpPr/>
          <p:nvPr/>
        </p:nvSpPr>
        <p:spPr>
          <a:xfrm>
            <a:off x="4157280" y="2456280"/>
            <a:ext cx="222900" cy="233700"/>
          </a:xfrm>
          <a:prstGeom prst="rect">
            <a:avLst/>
          </a:prstGeom>
          <a:noFill/>
          <a:ln w="255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8"/>
          <p:cNvSpPr/>
          <p:nvPr/>
        </p:nvSpPr>
        <p:spPr>
          <a:xfrm>
            <a:off x="212400" y="244800"/>
            <a:ext cx="29142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 </a:t>
            </a:r>
            <a:r>
              <a:rPr lang="en-US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Pixel Devices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" name="Google Shape;587;p78"/>
          <p:cNvCxnSpPr/>
          <p:nvPr/>
        </p:nvCxnSpPr>
        <p:spPr>
          <a:xfrm rot="10800000">
            <a:off x="2909160" y="244920"/>
            <a:ext cx="0" cy="2445000"/>
          </a:xfrm>
          <a:prstGeom prst="straightConnector1">
            <a:avLst/>
          </a:prstGeom>
          <a:noFill/>
          <a:ln w="28425" cap="flat" cmpd="sng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88" name="Google Shape;588;p78"/>
          <p:cNvCxnSpPr/>
          <p:nvPr/>
        </p:nvCxnSpPr>
        <p:spPr>
          <a:xfrm rot="10800000">
            <a:off x="5613480" y="248520"/>
            <a:ext cx="0" cy="2445000"/>
          </a:xfrm>
          <a:prstGeom prst="straightConnector1">
            <a:avLst/>
          </a:prstGeom>
          <a:noFill/>
          <a:ln w="28425" cap="flat" cmpd="sng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89" name="Google Shape;589;p78"/>
          <p:cNvSpPr/>
          <p:nvPr/>
        </p:nvSpPr>
        <p:spPr>
          <a:xfrm>
            <a:off x="2973240" y="605880"/>
            <a:ext cx="2566080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50" cap="flat" cmpd="sng">
            <a:solidFill>
              <a:srgbClr val="00B0F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590" name="Google Shape;590;p78"/>
          <p:cNvSpPr/>
          <p:nvPr/>
        </p:nvSpPr>
        <p:spPr>
          <a:xfrm>
            <a:off x="3720240" y="195480"/>
            <a:ext cx="132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2.5 mm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8"/>
          <p:cNvSpPr/>
          <p:nvPr/>
        </p:nvSpPr>
        <p:spPr>
          <a:xfrm>
            <a:off x="4884999" y="6212796"/>
            <a:ext cx="63450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Available Commercially now !!!</a:t>
            </a:r>
            <a:endParaRPr sz="3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78"/>
          <p:cNvGrpSpPr/>
          <p:nvPr/>
        </p:nvGrpSpPr>
        <p:grpSpPr>
          <a:xfrm>
            <a:off x="6589125" y="793200"/>
            <a:ext cx="3114227" cy="5135051"/>
            <a:chOff x="8745725" y="706925"/>
            <a:chExt cx="3114227" cy="5135051"/>
          </a:xfrm>
        </p:grpSpPr>
        <p:pic>
          <p:nvPicPr>
            <p:cNvPr id="593" name="Google Shape;593;p78"/>
            <p:cNvPicPr preferRelativeResize="0"/>
            <p:nvPr/>
          </p:nvPicPr>
          <p:blipFill rotWithShape="1">
            <a:blip r:embed="rId9">
              <a:alphaModFix/>
            </a:blip>
            <a:srcRect l="9397" r="42289"/>
            <a:stretch/>
          </p:blipFill>
          <p:spPr>
            <a:xfrm>
              <a:off x="8745725" y="706925"/>
              <a:ext cx="3065275" cy="5135051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94" name="Google Shape;594;p78"/>
            <p:cNvSpPr/>
            <p:nvPr/>
          </p:nvSpPr>
          <p:spPr>
            <a:xfrm>
              <a:off x="10775752" y="2138580"/>
              <a:ext cx="1084200" cy="4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60 nm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8"/>
            <p:cNvSpPr/>
            <p:nvPr/>
          </p:nvSpPr>
          <p:spPr>
            <a:xfrm>
              <a:off x="9282023" y="1219200"/>
              <a:ext cx="1238100" cy="4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100 nm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6" name="Google Shape;596;p78"/>
            <p:cNvCxnSpPr/>
            <p:nvPr/>
          </p:nvCxnSpPr>
          <p:spPr>
            <a:xfrm>
              <a:off x="9420045" y="1038045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7" name="Google Shape;597;p78"/>
            <p:cNvCxnSpPr/>
            <p:nvPr/>
          </p:nvCxnSpPr>
          <p:spPr>
            <a:xfrm rot="10800000">
              <a:off x="9420045" y="1628955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8" name="Google Shape;598;p78"/>
            <p:cNvCxnSpPr/>
            <p:nvPr/>
          </p:nvCxnSpPr>
          <p:spPr>
            <a:xfrm rot="10800000">
              <a:off x="10910977" y="2514600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9" name="Google Shape;599;p78"/>
            <p:cNvCxnSpPr/>
            <p:nvPr/>
          </p:nvCxnSpPr>
          <p:spPr>
            <a:xfrm>
              <a:off x="10910977" y="1981200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600" name="Google Shape;600;p78"/>
          <p:cNvCxnSpPr/>
          <p:nvPr/>
        </p:nvCxnSpPr>
        <p:spPr>
          <a:xfrm flipH="1">
            <a:off x="9733500" y="3657600"/>
            <a:ext cx="553500" cy="1930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601" name="Google Shape;601;p78"/>
          <p:cNvCxnSpPr/>
          <p:nvPr/>
        </p:nvCxnSpPr>
        <p:spPr>
          <a:xfrm rot="10800000">
            <a:off x="9704700" y="800400"/>
            <a:ext cx="582300" cy="2781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pic>
        <p:nvPicPr>
          <p:cNvPr id="2" name="Audio Recording Nov 11, 2020 at 3:56:09 PM" descr="Audio Recording Nov 11, 2020 at 3:56:09 PM">
            <a:hlinkClick r:id="" action="ppaction://media"/>
            <a:extLst>
              <a:ext uri="{FF2B5EF4-FFF2-40B4-BE49-F238E27FC236}">
                <a16:creationId xmlns:a16="http://schemas.microsoft.com/office/drawing/2014/main" id="{41E55B1B-1685-F14F-9E20-57C7428EC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57117" y="60999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98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15AB-FFD1-4044-BBCA-A02FCFAD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7C5F871-B134-1745-B445-E13797D5BD8C}"/>
              </a:ext>
            </a:extLst>
          </p:cNvPr>
          <p:cNvGrpSpPr/>
          <p:nvPr/>
        </p:nvGrpSpPr>
        <p:grpSpPr>
          <a:xfrm>
            <a:off x="1657531" y="1184036"/>
            <a:ext cx="6085991" cy="2723313"/>
            <a:chOff x="1657531" y="1184036"/>
            <a:chExt cx="6085991" cy="272331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BD5EEA8-CDA9-0D40-98D9-CD2B08B0532D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828800"/>
              <a:ext cx="609600" cy="38100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F18C8F1-622E-3841-92C2-1FD3E7F04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9600" y="2499946"/>
              <a:ext cx="609600" cy="38100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1F6659A-1ADF-3841-AFA9-1A8EAE5F3098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2362200"/>
              <a:ext cx="60373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78D3975-66CF-3D4A-8BAA-987CC3C59130}"/>
                </a:ext>
              </a:extLst>
            </p:cNvPr>
            <p:cNvSpPr/>
            <p:nvPr/>
          </p:nvSpPr>
          <p:spPr>
            <a:xfrm>
              <a:off x="5040923" y="1946036"/>
              <a:ext cx="762000" cy="76199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ymbol" pitchFamily="2" charset="2"/>
                </a:rPr>
                <a:t>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9E063E-7DB3-1D4F-9301-7817454D30F1}"/>
                </a:ext>
              </a:extLst>
            </p:cNvPr>
            <p:cNvGrpSpPr/>
            <p:nvPr/>
          </p:nvGrpSpPr>
          <p:grpSpPr>
            <a:xfrm>
              <a:off x="6447692" y="1946036"/>
              <a:ext cx="943708" cy="761995"/>
              <a:chOff x="6142892" y="1946036"/>
              <a:chExt cx="943708" cy="761995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18DEF1A-8289-E348-A4E2-2BFA2C0EB67E}"/>
                  </a:ext>
                </a:extLst>
              </p:cNvPr>
              <p:cNvSpPr/>
              <p:nvPr/>
            </p:nvSpPr>
            <p:spPr>
              <a:xfrm>
                <a:off x="6142892" y="1946036"/>
                <a:ext cx="762000" cy="76199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ymbol" pitchFamily="2" charset="2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E94FAA-B33A-0644-A9A0-D35B26ACBF06}"/>
                  </a:ext>
                </a:extLst>
              </p:cNvPr>
              <p:cNvSpPr txBox="1"/>
              <p:nvPr/>
            </p:nvSpPr>
            <p:spPr>
              <a:xfrm>
                <a:off x="6249802" y="2120930"/>
                <a:ext cx="836798" cy="49224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dirty="0"/>
                  <a:t>F(x)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8CE88C-F1FF-1D45-AC14-B27C69817A4D}"/>
                </a:ext>
              </a:extLst>
            </p:cNvPr>
            <p:cNvCxnSpPr/>
            <p:nvPr/>
          </p:nvCxnSpPr>
          <p:spPr>
            <a:xfrm flipH="1">
              <a:off x="3352800" y="2880946"/>
              <a:ext cx="106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1007C0-498C-DF47-B688-C3D3D8B533F0}"/>
                </a:ext>
              </a:extLst>
            </p:cNvPr>
            <p:cNvCxnSpPr/>
            <p:nvPr/>
          </p:nvCxnSpPr>
          <p:spPr>
            <a:xfrm flipH="1">
              <a:off x="3417277" y="2362200"/>
              <a:ext cx="106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E7F5F65-151F-264B-8E7C-6E4DAFFE51F2}"/>
                </a:ext>
              </a:extLst>
            </p:cNvPr>
            <p:cNvCxnSpPr/>
            <p:nvPr/>
          </p:nvCxnSpPr>
          <p:spPr>
            <a:xfrm flipH="1">
              <a:off x="3352800" y="1843454"/>
              <a:ext cx="106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F63DB2-8FD4-BF43-B18C-C49C1143A9BE}"/>
                </a:ext>
              </a:extLst>
            </p:cNvPr>
            <p:cNvGrpSpPr/>
            <p:nvPr/>
          </p:nvGrpSpPr>
          <p:grpSpPr>
            <a:xfrm>
              <a:off x="3810000" y="1423118"/>
              <a:ext cx="495652" cy="1530836"/>
              <a:chOff x="3455025" y="1423118"/>
              <a:chExt cx="495652" cy="153083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87B2ED-DDAF-4447-94A8-E48633C7DCD6}"/>
                  </a:ext>
                </a:extLst>
              </p:cNvPr>
              <p:cNvSpPr txBox="1"/>
              <p:nvPr/>
            </p:nvSpPr>
            <p:spPr>
              <a:xfrm>
                <a:off x="3455028" y="1423118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D30A07-7F5E-2A4F-A8EB-2595C9C043C9}"/>
                  </a:ext>
                </a:extLst>
              </p:cNvPr>
              <p:cNvSpPr txBox="1"/>
              <p:nvPr/>
            </p:nvSpPr>
            <p:spPr>
              <a:xfrm>
                <a:off x="3455025" y="1950985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BC7898-EF00-3847-9FE8-5F3E047F91E3}"/>
                  </a:ext>
                </a:extLst>
              </p:cNvPr>
              <p:cNvSpPr txBox="1"/>
              <p:nvPr/>
            </p:nvSpPr>
            <p:spPr>
              <a:xfrm>
                <a:off x="3455026" y="2506459"/>
                <a:ext cx="495649" cy="44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65A413-0F91-3B47-8D22-A94F12389E80}"/>
                </a:ext>
              </a:extLst>
            </p:cNvPr>
            <p:cNvSpPr txBox="1"/>
            <p:nvPr/>
          </p:nvSpPr>
          <p:spPr>
            <a:xfrm>
              <a:off x="2958010" y="1573857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98FB4-BBB0-8945-A5AE-8517DC8B58C1}"/>
                </a:ext>
              </a:extLst>
            </p:cNvPr>
            <p:cNvSpPr txBox="1"/>
            <p:nvPr/>
          </p:nvSpPr>
          <p:spPr>
            <a:xfrm>
              <a:off x="2958007" y="2101724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39A3E-424D-C645-89D0-2909D68132AE}"/>
                </a:ext>
              </a:extLst>
            </p:cNvPr>
            <p:cNvSpPr txBox="1"/>
            <p:nvPr/>
          </p:nvSpPr>
          <p:spPr>
            <a:xfrm>
              <a:off x="2958008" y="2657198"/>
              <a:ext cx="412292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414D54-8857-4F42-8459-B8DD23B95D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200" y="1184036"/>
              <a:ext cx="14428" cy="72799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9B472E-C0B6-504A-8E72-E68F54E49812}"/>
                </a:ext>
              </a:extLst>
            </p:cNvPr>
            <p:cNvSpPr txBox="1"/>
            <p:nvPr/>
          </p:nvSpPr>
          <p:spPr>
            <a:xfrm>
              <a:off x="5374842" y="1257793"/>
              <a:ext cx="340158" cy="44749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C073A7-5308-A349-B75A-C26AA7A397D9}"/>
                </a:ext>
              </a:extLst>
            </p:cNvPr>
            <p:cNvCxnSpPr>
              <a:cxnSpLocks/>
            </p:cNvCxnSpPr>
            <p:nvPr/>
          </p:nvCxnSpPr>
          <p:spPr>
            <a:xfrm>
              <a:off x="5794131" y="2317208"/>
              <a:ext cx="60373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BB501-EDD7-1B42-9633-29028C1228D3}"/>
                </a:ext>
              </a:extLst>
            </p:cNvPr>
            <p:cNvSpPr txBox="1"/>
            <p:nvPr/>
          </p:nvSpPr>
          <p:spPr>
            <a:xfrm>
              <a:off x="4769641" y="3104693"/>
              <a:ext cx="1309974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Summing</a:t>
              </a:r>
            </a:p>
            <a:p>
              <a:r>
                <a:rPr lang="en-US" dirty="0"/>
                <a:t>Node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7D3CA3-39F2-C645-9672-2A785C647163}"/>
                </a:ext>
              </a:extLst>
            </p:cNvPr>
            <p:cNvSpPr txBox="1"/>
            <p:nvPr/>
          </p:nvSpPr>
          <p:spPr>
            <a:xfrm>
              <a:off x="3417277" y="3085132"/>
              <a:ext cx="1194494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Synaptic</a:t>
              </a:r>
            </a:p>
            <a:p>
              <a:r>
                <a:rPr lang="en-US" dirty="0"/>
                <a:t>Weights</a:t>
              </a: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4F602DAE-C676-354A-8CC4-452804CEDA31}"/>
                </a:ext>
              </a:extLst>
            </p:cNvPr>
            <p:cNvSpPr/>
            <p:nvPr/>
          </p:nvSpPr>
          <p:spPr>
            <a:xfrm>
              <a:off x="2590800" y="1570531"/>
              <a:ext cx="224616" cy="149886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B421D9-DA89-A24C-B2F6-9D342B9B769B}"/>
                </a:ext>
              </a:extLst>
            </p:cNvPr>
            <p:cNvSpPr txBox="1"/>
            <p:nvPr/>
          </p:nvSpPr>
          <p:spPr>
            <a:xfrm>
              <a:off x="1657531" y="2074571"/>
              <a:ext cx="933269" cy="44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9B43B-3D10-884E-BB8F-B31F8E48B58D}"/>
                </a:ext>
              </a:extLst>
            </p:cNvPr>
            <p:cNvSpPr txBox="1"/>
            <p:nvPr/>
          </p:nvSpPr>
          <p:spPr>
            <a:xfrm>
              <a:off x="6350897" y="3079203"/>
              <a:ext cx="1392625" cy="80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Activation</a:t>
              </a:r>
            </a:p>
            <a:p>
              <a:r>
                <a:rPr lang="en-US" dirty="0"/>
                <a:t>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3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2565-79EC-AF41-961A-FBCF4959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49EB3-A1B6-F949-B655-1DC425A46A4A}"/>
              </a:ext>
            </a:extLst>
          </p:cNvPr>
          <p:cNvSpPr/>
          <p:nvPr/>
        </p:nvSpPr>
        <p:spPr>
          <a:xfrm>
            <a:off x="6629400" y="6395515"/>
            <a:ext cx="5660524" cy="447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abeyon.com</a:t>
            </a:r>
            <a:r>
              <a:rPr lang="en-US" dirty="0"/>
              <a:t>/how-do-machines-learn/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C8D36-F212-DE4E-9233-CF0120CA29DB}"/>
              </a:ext>
            </a:extLst>
          </p:cNvPr>
          <p:cNvSpPr txBox="1"/>
          <p:nvPr/>
        </p:nvSpPr>
        <p:spPr>
          <a:xfrm>
            <a:off x="381000" y="4750482"/>
            <a:ext cx="464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 “labeled” data to determine weights and biases in a neural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C83323-801A-CC42-8FA4-6D4DF7C74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763" y="914400"/>
            <a:ext cx="10698474" cy="3853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D9527-2EF1-E248-A330-E3667CC3E75F}"/>
              </a:ext>
            </a:extLst>
          </p:cNvPr>
          <p:cNvSpPr txBox="1"/>
          <p:nvPr/>
        </p:nvSpPr>
        <p:spPr>
          <a:xfrm>
            <a:off x="5394963" y="4719503"/>
            <a:ext cx="464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Make “inferences” on new inputs</a:t>
            </a:r>
          </a:p>
        </p:txBody>
      </p:sp>
    </p:spTree>
    <p:extLst>
      <p:ext uri="{BB962C8B-B14F-4D97-AF65-F5344CB8AC3E}">
        <p14:creationId xmlns:p14="http://schemas.microsoft.com/office/powerpoint/2010/main" val="264055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F36E-59E2-3348-9847-6AA9E13A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D5E0-E0B8-DA47-BBE4-7E95E240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16EFB-7EA9-0F42-898F-8E2B205A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482F-FCB4-614E-8004-33C88C9952E0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86719-69F0-CD41-9C28-5B84D710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817"/>
            <a:ext cx="12192000" cy="444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70D9-8D5E-1A49-B3C1-65EAEE19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9" descr="A close up of a device&#10;&#10;Description automatically generated">
            <a:extLst>
              <a:ext uri="{FF2B5EF4-FFF2-40B4-BE49-F238E27FC236}">
                <a16:creationId xmlns:a16="http://schemas.microsoft.com/office/drawing/2014/main" id="{01131EE6-078A-304A-BE3E-DC279D9CA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529" y="1371600"/>
            <a:ext cx="8246942" cy="446008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B6FE23-81D4-A84C-B93C-78CCBA62D2DA}"/>
              </a:ext>
            </a:extLst>
          </p:cNvPr>
          <p:cNvSpPr/>
          <p:nvPr/>
        </p:nvSpPr>
        <p:spPr>
          <a:xfrm>
            <a:off x="76200" y="5724836"/>
            <a:ext cx="12039600" cy="802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/spiking-neural-networks-the-next-generation-of-machine-learning-84e167f4eb2b</a:t>
            </a:r>
          </a:p>
        </p:txBody>
      </p:sp>
    </p:spTree>
    <p:extLst>
      <p:ext uri="{BB962C8B-B14F-4D97-AF65-F5344CB8AC3E}">
        <p14:creationId xmlns:p14="http://schemas.microsoft.com/office/powerpoint/2010/main" val="341320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4C1C53-50CD-4640-A68D-38525E8B0069}"/>
              </a:ext>
            </a:extLst>
          </p:cNvPr>
          <p:cNvSpPr txBox="1"/>
          <p:nvPr/>
        </p:nvSpPr>
        <p:spPr>
          <a:xfrm>
            <a:off x="7620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</a:rPr>
              <a:t>The synapse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E6B02-C2D0-4077-855C-CF5E19570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62446"/>
            <a:ext cx="11277599" cy="64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14C2A-F788-DA41-ADF6-C6E6B995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31" y="0"/>
            <a:ext cx="9211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565C92-D762-124D-B849-543FF659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31" y="0"/>
            <a:ext cx="9211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565C92-D762-124D-B849-543FF659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31" y="0"/>
            <a:ext cx="9211805" cy="68580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62F031CA-AD9C-4A4C-A819-A5FB54635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2491" y="185972"/>
            <a:ext cx="6786900" cy="282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D638A4-14B9-2443-84D0-F1898B011BAF}"/>
              </a:ext>
            </a:extLst>
          </p:cNvPr>
          <p:cNvSpPr txBox="1"/>
          <p:nvPr/>
        </p:nvSpPr>
        <p:spPr>
          <a:xfrm>
            <a:off x="7654563" y="3888070"/>
            <a:ext cx="4537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McCaughan</a:t>
            </a:r>
            <a:r>
              <a:rPr lang="en-US" sz="2000" dirty="0"/>
              <a:t> et al., “A Superconducting-Nanowire Three-Terminal Electrothermal Device”, Nano Lett. (2014)</a:t>
            </a:r>
          </a:p>
        </p:txBody>
      </p:sp>
    </p:spTree>
    <p:extLst>
      <p:ext uri="{BB962C8B-B14F-4D97-AF65-F5344CB8AC3E}">
        <p14:creationId xmlns:p14="http://schemas.microsoft.com/office/powerpoint/2010/main" val="150681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AFE27-49A0-3248-904F-48D854B0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" y="0"/>
            <a:ext cx="9211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0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AFE27-49A0-3248-904F-48D854B0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" y="0"/>
            <a:ext cx="92118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D714F-8ABC-334E-9713-CD2866418FBE}"/>
              </a:ext>
            </a:extLst>
          </p:cNvPr>
          <p:cNvSpPr txBox="1"/>
          <p:nvPr/>
        </p:nvSpPr>
        <p:spPr>
          <a:xfrm>
            <a:off x="9539925" y="5069562"/>
            <a:ext cx="2652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McCaughan</a:t>
            </a:r>
            <a:r>
              <a:rPr lang="en-US" sz="2000" dirty="0"/>
              <a:t> et al., in preparation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482AC9-385B-534F-B969-392E3B129AA5}"/>
              </a:ext>
            </a:extLst>
          </p:cNvPr>
          <p:cNvGrpSpPr/>
          <p:nvPr/>
        </p:nvGrpSpPr>
        <p:grpSpPr>
          <a:xfrm>
            <a:off x="4223208" y="138873"/>
            <a:ext cx="7704841" cy="2755551"/>
            <a:chOff x="3167405" y="104154"/>
            <a:chExt cx="5778631" cy="2066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7F0375-E25D-DE4B-9CB2-338BF133FBAD}"/>
                </a:ext>
              </a:extLst>
            </p:cNvPr>
            <p:cNvSpPr/>
            <p:nvPr/>
          </p:nvSpPr>
          <p:spPr>
            <a:xfrm>
              <a:off x="7729979" y="480767"/>
              <a:ext cx="1206631" cy="14423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7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643D46-BE95-EB4E-BEAC-F22FCC66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7405" y="104154"/>
              <a:ext cx="5778631" cy="2066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76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8"/>
          <p:cNvSpPr txBox="1">
            <a:spLocks noGrp="1"/>
          </p:cNvSpPr>
          <p:nvPr>
            <p:ph type="title"/>
          </p:nvPr>
        </p:nvSpPr>
        <p:spPr>
          <a:xfrm>
            <a:off x="0" y="337351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/>
              <a:t>Future of Computing</a:t>
            </a:r>
            <a:endParaRPr dirty="0"/>
          </a:p>
        </p:txBody>
      </p:sp>
      <p:sp>
        <p:nvSpPr>
          <p:cNvPr id="860" name="Google Shape;860;p98"/>
          <p:cNvSpPr txBox="1">
            <a:spLocks noGrp="1"/>
          </p:cNvSpPr>
          <p:nvPr>
            <p:ph idx="1"/>
          </p:nvPr>
        </p:nvSpPr>
        <p:spPr>
          <a:xfrm>
            <a:off x="762000" y="137160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High Performance Computing. (HPC)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Traditional model of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computation</a:t>
            </a: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ea typeface="Calibri"/>
              <a:cs typeface="Calibri"/>
              <a:sym typeface="Calibri"/>
            </a:endParaRPr>
          </a:p>
          <a:p>
            <a:pPr marL="514350" indent="-4572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>
                <a:solidFill>
                  <a:schemeClr val="accent5"/>
                </a:solidFill>
              </a:rPr>
              <a:t>Quantum </a:t>
            </a:r>
            <a:r>
              <a:rPr lang="en-US" dirty="0">
                <a:solidFill>
                  <a:schemeClr val="accent5"/>
                </a:solidFill>
              </a:rPr>
              <a:t>Computing and Networking (</a:t>
            </a:r>
            <a:r>
              <a:rPr lang="en-US" dirty="0" smtClean="0">
                <a:solidFill>
                  <a:schemeClr val="accent5"/>
                </a:solidFill>
              </a:rPr>
              <a:t>QC)</a:t>
            </a:r>
          </a:p>
          <a:p>
            <a:pPr marL="914400" lvl="1" indent="-4572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>
                <a:solidFill>
                  <a:schemeClr val="accent5"/>
                </a:solidFill>
              </a:rPr>
              <a:t>Can </a:t>
            </a:r>
            <a:r>
              <a:rPr lang="en-US" dirty="0">
                <a:solidFill>
                  <a:schemeClr val="accent5"/>
                </a:solidFill>
              </a:rPr>
              <a:t>outperform HPC in some tasks</a:t>
            </a:r>
          </a:p>
          <a:p>
            <a:pPr marL="457200" lvl="1" indent="0">
              <a:buClr>
                <a:srgbClr val="FF0000"/>
              </a:buClr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Neuromorphic Computing (NC)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“Neuroscience” inspired architecture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 dirty="0">
                <a:solidFill>
                  <a:srgbClr val="FF0000"/>
                </a:solidFill>
              </a:rPr>
              <a:t>Dedicated Hardware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Recording Nov 11, 2020 at 3:25:43 PM" descr="Audio Recording Nov 11, 2020 at 3:25:43 PM">
            <a:hlinkClick r:id="" action="ppaction://media"/>
            <a:extLst>
              <a:ext uri="{FF2B5EF4-FFF2-40B4-BE49-F238E27FC236}">
                <a16:creationId xmlns:a16="http://schemas.microsoft.com/office/drawing/2014/main" id="{67EA1A61-3D46-294B-AA91-51B04CE2B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263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B0EE-C466-CE4F-A224-5C62E97C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3AB13-FFCB-4843-9EF9-A6A2EA8FBDE7}"/>
              </a:ext>
            </a:extLst>
          </p:cNvPr>
          <p:cNvSpPr txBox="1"/>
          <p:nvPr/>
        </p:nvSpPr>
        <p:spPr>
          <a:xfrm>
            <a:off x="990600" y="685800"/>
            <a:ext cx="9144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Corbel" panose="020B0503020204020204" pitchFamily="34" charset="0"/>
              </a:rPr>
              <a:t>Requirements for light sources</a:t>
            </a:r>
            <a:endParaRPr lang="en-US" sz="3900" b="1" dirty="0">
              <a:latin typeface="Corbel" panose="020B05030202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0" y="1676402"/>
            <a:ext cx="5181600" cy="2957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74320">
              <a:buFont typeface="Arial" pitchFamily="34" charset="0"/>
              <a:buChar char="•"/>
            </a:pPr>
            <a:r>
              <a:rPr lang="en-US" sz="2800" dirty="0"/>
              <a:t>Incoherent pulses</a:t>
            </a:r>
          </a:p>
          <a:p>
            <a:pPr indent="-274320">
              <a:buFont typeface="Arial" pitchFamily="34" charset="0"/>
              <a:buChar char="•"/>
            </a:pPr>
            <a:r>
              <a:rPr lang="en-US" sz="2800" dirty="0"/>
              <a:t>~10,000 photons per pulse (</a:t>
            </a:r>
            <a:r>
              <a:rPr lang="en-US" sz="2800" dirty="0" err="1"/>
              <a:t>fJ</a:t>
            </a:r>
            <a:r>
              <a:rPr lang="en-US" sz="2800" dirty="0"/>
              <a:t>)</a:t>
            </a:r>
          </a:p>
          <a:p>
            <a:pPr indent="-274320">
              <a:buFont typeface="Arial" pitchFamily="34" charset="0"/>
              <a:buChar char="•"/>
            </a:pPr>
            <a:r>
              <a:rPr lang="en-US" sz="2800" dirty="0"/>
              <a:t>Efficiency of 10</a:t>
            </a:r>
            <a:r>
              <a:rPr lang="en-US" sz="2800" baseline="30000" dirty="0"/>
              <a:t>-3</a:t>
            </a:r>
          </a:p>
          <a:p>
            <a:pPr indent="-274320">
              <a:buFont typeface="Arial" pitchFamily="34" charset="0"/>
              <a:buChar char="•"/>
            </a:pPr>
            <a:r>
              <a:rPr lang="en-US" sz="2800" dirty="0"/>
              <a:t>20 MHz</a:t>
            </a:r>
          </a:p>
          <a:p>
            <a:pPr indent="-274320">
              <a:buFont typeface="Arial" pitchFamily="34" charset="0"/>
              <a:buChar char="•"/>
            </a:pPr>
            <a:r>
              <a:rPr lang="en-US" sz="2800" dirty="0"/>
              <a:t>4.2 K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3373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EEE8C2DD-C3AE-CE4F-BC86-5968FC89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2740" y="2675752"/>
            <a:ext cx="1504719" cy="1056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C8CA1B-385C-4547-A863-637FEE3F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SOEN neuron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A6F65-5DDC-034D-A061-3AF93A32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92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22429-A290-2C4F-9566-381D99581B77}"/>
              </a:ext>
            </a:extLst>
          </p:cNvPr>
          <p:cNvSpPr txBox="1"/>
          <p:nvPr/>
        </p:nvSpPr>
        <p:spPr>
          <a:xfrm>
            <a:off x="5613779" y="2062917"/>
            <a:ext cx="9826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Cryotron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Switch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D097-7538-3545-9B1F-5DC8C3B8D57F}"/>
              </a:ext>
            </a:extLst>
          </p:cNvPr>
          <p:cNvSpPr txBox="1"/>
          <p:nvPr/>
        </p:nvSpPr>
        <p:spPr>
          <a:xfrm>
            <a:off x="7673549" y="2358839"/>
            <a:ext cx="13144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Silicon LED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54D5E-F029-7D48-9958-69D8E6D50A9A}"/>
              </a:ext>
            </a:extLst>
          </p:cNvPr>
          <p:cNvSpPr txBox="1"/>
          <p:nvPr/>
        </p:nvSpPr>
        <p:spPr>
          <a:xfrm>
            <a:off x="2204586" y="4749469"/>
            <a:ext cx="8271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Optical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F13BD-B55C-784A-AC82-0D0887996300}"/>
              </a:ext>
            </a:extLst>
          </p:cNvPr>
          <p:cNvSpPr txBox="1"/>
          <p:nvPr/>
        </p:nvSpPr>
        <p:spPr>
          <a:xfrm>
            <a:off x="8736637" y="4749469"/>
            <a:ext cx="8271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Optical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E8220-0D05-ED44-9565-A10F702912E4}"/>
              </a:ext>
            </a:extLst>
          </p:cNvPr>
          <p:cNvSpPr txBox="1"/>
          <p:nvPr/>
        </p:nvSpPr>
        <p:spPr>
          <a:xfrm>
            <a:off x="5313518" y="4749469"/>
            <a:ext cx="11413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Electronic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893D467-F315-2B41-835A-F11C077DA1F7}"/>
              </a:ext>
            </a:extLst>
          </p:cNvPr>
          <p:cNvSpPr/>
          <p:nvPr/>
        </p:nvSpPr>
        <p:spPr>
          <a:xfrm rot="16200000">
            <a:off x="5840374" y="2910783"/>
            <a:ext cx="215220" cy="32725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94EAD-5915-5943-A7E3-33967A912F47}"/>
              </a:ext>
            </a:extLst>
          </p:cNvPr>
          <p:cNvSpPr txBox="1"/>
          <p:nvPr/>
        </p:nvSpPr>
        <p:spPr>
          <a:xfrm>
            <a:off x="3118238" y="923032"/>
            <a:ext cx="8431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SNSPD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5B3C9E-C902-2941-846B-7B962E8FD1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8422" y="2675753"/>
            <a:ext cx="1504719" cy="10504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76DD9F-85BD-DD48-9B7D-C57FD028BB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1140" y="2675753"/>
            <a:ext cx="1504719" cy="10504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76DD9F-85BD-DD48-9B7D-C57FD028BB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1140" y="1219105"/>
            <a:ext cx="1504719" cy="10504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cxnSp>
        <p:nvCxnSpPr>
          <p:cNvPr id="25" name="Straight Arrow Connector 24"/>
          <p:cNvCxnSpPr/>
          <p:nvPr/>
        </p:nvCxnSpPr>
        <p:spPr>
          <a:xfrm flipV="1">
            <a:off x="2135631" y="1923583"/>
            <a:ext cx="665509" cy="77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135631" y="3380871"/>
            <a:ext cx="665509" cy="77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16189" y="1628461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input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16189" y="3115871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input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294EAD-5915-5943-A7E3-33967A912F47}"/>
              </a:ext>
            </a:extLst>
          </p:cNvPr>
          <p:cNvSpPr txBox="1"/>
          <p:nvPr/>
        </p:nvSpPr>
        <p:spPr>
          <a:xfrm>
            <a:off x="3118238" y="2390383"/>
            <a:ext cx="8431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SNSPD</a:t>
            </a:r>
          </a:p>
        </p:txBody>
      </p:sp>
      <p:cxnSp>
        <p:nvCxnSpPr>
          <p:cNvPr id="33" name="Straight Arrow Connector 32"/>
          <p:cNvCxnSpPr>
            <a:stCxn id="22" idx="3"/>
          </p:cNvCxnSpPr>
          <p:nvPr/>
        </p:nvCxnSpPr>
        <p:spPr>
          <a:xfrm>
            <a:off x="4305859" y="1744338"/>
            <a:ext cx="1046881" cy="11466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3"/>
          </p:cNvCxnSpPr>
          <p:nvPr/>
        </p:nvCxnSpPr>
        <p:spPr>
          <a:xfrm>
            <a:off x="4305859" y="3200985"/>
            <a:ext cx="104688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8" idx="1"/>
          </p:cNvCxnSpPr>
          <p:nvPr/>
        </p:nvCxnSpPr>
        <p:spPr>
          <a:xfrm>
            <a:off x="6857459" y="3200985"/>
            <a:ext cx="72096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083141" y="3359212"/>
            <a:ext cx="72096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321339" y="2965356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output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76636" y="6320144"/>
            <a:ext cx="8167025" cy="496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J. M. </a:t>
            </a:r>
            <a:r>
              <a:rPr lang="en-US" sz="16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Shainline</a:t>
            </a: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, S. M. Buckley, R. P. Mirin, and S. W. Nam, “Superconducting optoelectronic circuits for neuromorphic computing,” Phys. Rev. Applied, Mar 2017.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25026" y="3955772"/>
            <a:ext cx="10114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 photon</a:t>
            </a:r>
            <a:endParaRPr lang="en-US" sz="20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22484" y="3944218"/>
            <a:ext cx="5834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 mV</a:t>
            </a:r>
            <a:endParaRPr lang="en-US" sz="20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42471" y="3932664"/>
            <a:ext cx="3702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 V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687145" y="3937324"/>
            <a:ext cx="17809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10,000 photons</a:t>
            </a:r>
          </a:p>
        </p:txBody>
      </p:sp>
    </p:spTree>
    <p:extLst>
      <p:ext uri="{BB962C8B-B14F-4D97-AF65-F5344CB8AC3E}">
        <p14:creationId xmlns:p14="http://schemas.microsoft.com/office/powerpoint/2010/main" val="167893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Co-integration: waveguides + SNSPDs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93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663004" y="1342015"/>
            <a:ext cx="4972679" cy="4494985"/>
            <a:chOff x="221024" y="583003"/>
            <a:chExt cx="6753249" cy="61045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5284" y="680226"/>
              <a:ext cx="2238120" cy="5911371"/>
            </a:xfrm>
            <a:prstGeom prst="rect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1024" y="583003"/>
              <a:ext cx="2141176" cy="6104507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975803" y="2912568"/>
              <a:ext cx="248365" cy="691416"/>
            </a:xfrm>
            <a:prstGeom prst="rect">
              <a:avLst/>
            </a:prstGeom>
            <a:noFill/>
            <a:ln w="412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75017" y="921545"/>
              <a:ext cx="412457" cy="1370461"/>
            </a:xfrm>
            <a:prstGeom prst="rect">
              <a:avLst/>
            </a:prstGeom>
            <a:noFill/>
            <a:ln w="412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1224168" y="680227"/>
              <a:ext cx="1191116" cy="223234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24168" y="3635256"/>
              <a:ext cx="1155963" cy="295634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83806" y="2292006"/>
              <a:ext cx="1322665" cy="42995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487474" y="680225"/>
              <a:ext cx="1354150" cy="2413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4841624" y="682469"/>
              <a:ext cx="2132649" cy="5909128"/>
              <a:chOff x="6862025" y="682469"/>
              <a:chExt cx="2067271" cy="584303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62025" y="682469"/>
                <a:ext cx="2067271" cy="5843031"/>
              </a:xfrm>
              <a:prstGeom prst="rect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862025" y="5334000"/>
                <a:ext cx="1219697" cy="511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1875" dirty="0">
                    <a:solidFill>
                      <a:prstClr val="white"/>
                    </a:solidFill>
                    <a:latin typeface="Calibri"/>
                  </a:rPr>
                  <a:t>1 um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7010399" y="5783090"/>
                <a:ext cx="319284" cy="0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4"/>
          <a:stretch/>
        </p:blipFill>
        <p:spPr>
          <a:xfrm>
            <a:off x="6742835" y="1589015"/>
            <a:ext cx="3882069" cy="22531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294896-6762-B94F-98ED-ABCAD3209402}"/>
              </a:ext>
            </a:extLst>
          </p:cNvPr>
          <p:cNvSpPr txBox="1"/>
          <p:nvPr/>
        </p:nvSpPr>
        <p:spPr>
          <a:xfrm>
            <a:off x="560597" y="6369143"/>
            <a:ext cx="105798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nb-NO" sz="18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J. </a:t>
            </a:r>
            <a:r>
              <a:rPr lang="nb-NO" sz="18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Shainline</a:t>
            </a:r>
            <a:r>
              <a:rPr lang="nb-NO" sz="18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et al. ” Room-</a:t>
            </a:r>
            <a:r>
              <a:rPr lang="nb-NO" sz="18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temperature</a:t>
            </a:r>
            <a:r>
              <a:rPr lang="nb-NO" sz="18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-</a:t>
            </a:r>
            <a:r>
              <a:rPr lang="nb-NO" sz="18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deposited</a:t>
            </a:r>
            <a:r>
              <a:rPr lang="nb-NO" sz="18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dielectrics</a:t>
            </a:r>
            <a:r>
              <a:rPr lang="nb-NO" sz="18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and </a:t>
            </a:r>
            <a:r>
              <a:rPr lang="nb-NO" sz="18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superconductors</a:t>
            </a:r>
            <a:r>
              <a:rPr lang="nb-NO" sz="18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for...” Op. Ex., 2017.</a:t>
            </a:r>
          </a:p>
        </p:txBody>
      </p:sp>
    </p:spTree>
    <p:extLst>
      <p:ext uri="{BB962C8B-B14F-4D97-AF65-F5344CB8AC3E}">
        <p14:creationId xmlns:p14="http://schemas.microsoft.com/office/powerpoint/2010/main" val="37538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EEE8C2DD-C3AE-CE4F-BC86-5968FC89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2740" y="2675752"/>
            <a:ext cx="1504719" cy="1056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C8CA1B-385C-4547-A863-637FEE3F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The basic SOEN neuron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A6F65-5DDC-034D-A061-3AF93A32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94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22429-A290-2C4F-9566-381D99581B77}"/>
              </a:ext>
            </a:extLst>
          </p:cNvPr>
          <p:cNvSpPr txBox="1"/>
          <p:nvPr/>
        </p:nvSpPr>
        <p:spPr>
          <a:xfrm>
            <a:off x="5613779" y="2062917"/>
            <a:ext cx="9826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Cryotron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Switch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D097-7538-3545-9B1F-5DC8C3B8D57F}"/>
              </a:ext>
            </a:extLst>
          </p:cNvPr>
          <p:cNvSpPr txBox="1"/>
          <p:nvPr/>
        </p:nvSpPr>
        <p:spPr>
          <a:xfrm>
            <a:off x="7673549" y="2358839"/>
            <a:ext cx="13144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Silicon LED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54D5E-F029-7D48-9958-69D8E6D50A9A}"/>
              </a:ext>
            </a:extLst>
          </p:cNvPr>
          <p:cNvSpPr txBox="1"/>
          <p:nvPr/>
        </p:nvSpPr>
        <p:spPr>
          <a:xfrm>
            <a:off x="2204586" y="4749469"/>
            <a:ext cx="8271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Optical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F13BD-B55C-784A-AC82-0D0887996300}"/>
              </a:ext>
            </a:extLst>
          </p:cNvPr>
          <p:cNvSpPr txBox="1"/>
          <p:nvPr/>
        </p:nvSpPr>
        <p:spPr>
          <a:xfrm>
            <a:off x="8736637" y="4749469"/>
            <a:ext cx="8271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Optical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E8220-0D05-ED44-9565-A10F702912E4}"/>
              </a:ext>
            </a:extLst>
          </p:cNvPr>
          <p:cNvSpPr txBox="1"/>
          <p:nvPr/>
        </p:nvSpPr>
        <p:spPr>
          <a:xfrm>
            <a:off x="5313518" y="4749469"/>
            <a:ext cx="11413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Electronic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893D467-F315-2B41-835A-F11C077DA1F7}"/>
              </a:ext>
            </a:extLst>
          </p:cNvPr>
          <p:cNvSpPr/>
          <p:nvPr/>
        </p:nvSpPr>
        <p:spPr>
          <a:xfrm rot="16200000">
            <a:off x="5840374" y="2910783"/>
            <a:ext cx="215220" cy="327256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94EAD-5915-5943-A7E3-33967A912F47}"/>
              </a:ext>
            </a:extLst>
          </p:cNvPr>
          <p:cNvSpPr txBox="1"/>
          <p:nvPr/>
        </p:nvSpPr>
        <p:spPr>
          <a:xfrm>
            <a:off x="3118238" y="923032"/>
            <a:ext cx="8431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SNSPD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5B3C9E-C902-2941-846B-7B962E8FD1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8422" y="2675753"/>
            <a:ext cx="1504719" cy="10504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76DD9F-85BD-DD48-9B7D-C57FD028BB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1140" y="2675753"/>
            <a:ext cx="1504719" cy="10504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76DD9F-85BD-DD48-9B7D-C57FD028BB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1140" y="1219105"/>
            <a:ext cx="1504719" cy="10504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cxnSp>
        <p:nvCxnSpPr>
          <p:cNvPr id="25" name="Straight Arrow Connector 24"/>
          <p:cNvCxnSpPr/>
          <p:nvPr/>
        </p:nvCxnSpPr>
        <p:spPr>
          <a:xfrm flipV="1">
            <a:off x="2135631" y="1923583"/>
            <a:ext cx="665509" cy="77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135631" y="3380871"/>
            <a:ext cx="665509" cy="77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16189" y="1628461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input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16189" y="3115871"/>
            <a:ext cx="5129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input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294EAD-5915-5943-A7E3-33967A912F47}"/>
              </a:ext>
            </a:extLst>
          </p:cNvPr>
          <p:cNvSpPr txBox="1"/>
          <p:nvPr/>
        </p:nvSpPr>
        <p:spPr>
          <a:xfrm>
            <a:off x="3118238" y="2390383"/>
            <a:ext cx="8431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SNSPD</a:t>
            </a:r>
          </a:p>
        </p:txBody>
      </p:sp>
      <p:cxnSp>
        <p:nvCxnSpPr>
          <p:cNvPr id="33" name="Straight Arrow Connector 32"/>
          <p:cNvCxnSpPr>
            <a:stCxn id="22" idx="3"/>
          </p:cNvCxnSpPr>
          <p:nvPr/>
        </p:nvCxnSpPr>
        <p:spPr>
          <a:xfrm>
            <a:off x="4305859" y="1744338"/>
            <a:ext cx="1046881" cy="11466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3"/>
          </p:cNvCxnSpPr>
          <p:nvPr/>
        </p:nvCxnSpPr>
        <p:spPr>
          <a:xfrm>
            <a:off x="4305859" y="3200985"/>
            <a:ext cx="104688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8" idx="1"/>
          </p:cNvCxnSpPr>
          <p:nvPr/>
        </p:nvCxnSpPr>
        <p:spPr>
          <a:xfrm>
            <a:off x="6857459" y="3200985"/>
            <a:ext cx="72096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083141" y="3359212"/>
            <a:ext cx="72096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321339" y="2965356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output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76636" y="6320144"/>
            <a:ext cx="8167025" cy="496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J. M. </a:t>
            </a:r>
            <a:r>
              <a:rPr lang="en-US" sz="16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Shainline</a:t>
            </a: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, S. M. Buckley, R. P. Mirin, and S. W. Nam, “Superconducting optoelectronic circuits for neuromorphic computing,” Phys. Rev. Applied, Mar 2017.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25026" y="3955772"/>
            <a:ext cx="10114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 photon</a:t>
            </a:r>
            <a:endParaRPr lang="en-US" sz="20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22484" y="3944218"/>
            <a:ext cx="5834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 mV</a:t>
            </a:r>
            <a:endParaRPr lang="en-US" sz="20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42471" y="3932664"/>
            <a:ext cx="3702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 V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687145" y="3937324"/>
            <a:ext cx="17809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10,000 photons</a:t>
            </a:r>
          </a:p>
        </p:txBody>
      </p:sp>
    </p:spTree>
    <p:extLst>
      <p:ext uri="{BB962C8B-B14F-4D97-AF65-F5344CB8AC3E}">
        <p14:creationId xmlns:p14="http://schemas.microsoft.com/office/powerpoint/2010/main" val="26442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2A6BE29-539A-C34D-9068-8516759971D3}"/>
              </a:ext>
            </a:extLst>
          </p:cNvPr>
          <p:cNvSpPr txBox="1"/>
          <p:nvPr/>
        </p:nvSpPr>
        <p:spPr>
          <a:xfrm>
            <a:off x="1756536" y="2962027"/>
            <a:ext cx="19852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Flux induced by excitatory SNSPDs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DA41DD-85BA-1B49-8A9B-AC12640CC71F}"/>
              </a:ext>
            </a:extLst>
          </p:cNvPr>
          <p:cNvSpPr txBox="1"/>
          <p:nvPr/>
        </p:nvSpPr>
        <p:spPr>
          <a:xfrm>
            <a:off x="4399988" y="5422101"/>
            <a:ext cx="19852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Flux induced by inhibitory SNSPD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9E757-C34D-F44E-A0C4-77EF75720093}"/>
              </a:ext>
            </a:extLst>
          </p:cNvPr>
          <p:cNvSpPr txBox="1"/>
          <p:nvPr/>
        </p:nvSpPr>
        <p:spPr>
          <a:xfrm>
            <a:off x="8709292" y="2425403"/>
            <a:ext cx="18751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Flux induced in the next junction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3ED22-DEF2-4075-A481-B4AA29A3EE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073" y="1736515"/>
            <a:ext cx="4248332" cy="345052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C416BF-BBCE-8B43-806F-5406BF70F8FB}"/>
              </a:ext>
            </a:extLst>
          </p:cNvPr>
          <p:cNvGrpSpPr/>
          <p:nvPr/>
        </p:nvGrpSpPr>
        <p:grpSpPr>
          <a:xfrm>
            <a:off x="3741749" y="2583245"/>
            <a:ext cx="291325" cy="291325"/>
            <a:chOff x="7633252" y="1100031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8FB433-C432-8A4B-963C-E5253B4C16B3}"/>
                </a:ext>
              </a:extLst>
            </p:cNvPr>
            <p:cNvSpPr/>
            <p:nvPr/>
          </p:nvSpPr>
          <p:spPr>
            <a:xfrm>
              <a:off x="7633252" y="1100031"/>
              <a:ext cx="914400" cy="9144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A67C1AA-63D3-3C42-87AE-299B68C61485}"/>
                </a:ext>
              </a:extLst>
            </p:cNvPr>
            <p:cNvCxnSpPr>
              <a:stCxn id="9" idx="1"/>
              <a:endCxn id="9" idx="5"/>
            </p:cNvCxnSpPr>
            <p:nvPr/>
          </p:nvCxnSpPr>
          <p:spPr>
            <a:xfrm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F0A386-F419-5C45-B884-AE7EF4C2A9F2}"/>
                </a:ext>
              </a:extLst>
            </p:cNvPr>
            <p:cNvCxnSpPr>
              <a:cxnSpLocks/>
              <a:stCxn id="9" idx="3"/>
              <a:endCxn id="9" idx="7"/>
            </p:cNvCxnSpPr>
            <p:nvPr/>
          </p:nvCxnSpPr>
          <p:spPr>
            <a:xfrm flipV="1"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69A6BD-E725-4244-86BA-FD6CEC85B5FA}"/>
              </a:ext>
            </a:extLst>
          </p:cNvPr>
          <p:cNvGrpSpPr/>
          <p:nvPr/>
        </p:nvGrpSpPr>
        <p:grpSpPr>
          <a:xfrm>
            <a:off x="3741749" y="3593816"/>
            <a:ext cx="291325" cy="291325"/>
            <a:chOff x="7633252" y="1100031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69CAD4-F0A6-0245-83F4-D2F1052F58DA}"/>
                </a:ext>
              </a:extLst>
            </p:cNvPr>
            <p:cNvSpPr/>
            <p:nvPr/>
          </p:nvSpPr>
          <p:spPr>
            <a:xfrm>
              <a:off x="7633252" y="1100031"/>
              <a:ext cx="914400" cy="9144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6A7FBFC-771E-954D-8504-9C4AA65F8042}"/>
                </a:ext>
              </a:extLst>
            </p:cNvPr>
            <p:cNvCxnSpPr>
              <a:stCxn id="17" idx="1"/>
              <a:endCxn id="17" idx="5"/>
            </p:cNvCxnSpPr>
            <p:nvPr/>
          </p:nvCxnSpPr>
          <p:spPr>
            <a:xfrm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580E35-39AD-D34D-ACE3-9FD4196359D5}"/>
                </a:ext>
              </a:extLst>
            </p:cNvPr>
            <p:cNvCxnSpPr>
              <a:cxnSpLocks/>
              <a:stCxn id="17" idx="3"/>
              <a:endCxn id="17" idx="7"/>
            </p:cNvCxnSpPr>
            <p:nvPr/>
          </p:nvCxnSpPr>
          <p:spPr>
            <a:xfrm flipV="1"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8CFB6F-E6A4-D946-8C54-09AD313B63FD}"/>
              </a:ext>
            </a:extLst>
          </p:cNvPr>
          <p:cNvGrpSpPr/>
          <p:nvPr/>
        </p:nvGrpSpPr>
        <p:grpSpPr>
          <a:xfrm>
            <a:off x="5246933" y="5041375"/>
            <a:ext cx="291325" cy="291325"/>
            <a:chOff x="7633252" y="1100031"/>
            <a:chExt cx="914400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8D29F3A-2325-C943-9634-81710BB88AC1}"/>
                </a:ext>
              </a:extLst>
            </p:cNvPr>
            <p:cNvSpPr/>
            <p:nvPr/>
          </p:nvSpPr>
          <p:spPr>
            <a:xfrm>
              <a:off x="7633252" y="1100031"/>
              <a:ext cx="914400" cy="9144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0BC126-C554-8C44-B3E7-4A703FB3E78D}"/>
                </a:ext>
              </a:extLst>
            </p:cNvPr>
            <p:cNvCxnSpPr>
              <a:stCxn id="21" idx="1"/>
              <a:endCxn id="21" idx="5"/>
            </p:cNvCxnSpPr>
            <p:nvPr/>
          </p:nvCxnSpPr>
          <p:spPr>
            <a:xfrm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5EFF6A-1561-824B-8222-CBAF9D1E5A9F}"/>
                </a:ext>
              </a:extLst>
            </p:cNvPr>
            <p:cNvCxnSpPr>
              <a:cxnSpLocks/>
              <a:stCxn id="21" idx="3"/>
              <a:endCxn id="21" idx="7"/>
            </p:cNvCxnSpPr>
            <p:nvPr/>
          </p:nvCxnSpPr>
          <p:spPr>
            <a:xfrm flipV="1"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DCB4A-C7E6-FC47-ABDC-7A04A7C7A433}"/>
              </a:ext>
            </a:extLst>
          </p:cNvPr>
          <p:cNvGrpSpPr/>
          <p:nvPr/>
        </p:nvGrpSpPr>
        <p:grpSpPr>
          <a:xfrm>
            <a:off x="8324069" y="2540582"/>
            <a:ext cx="291325" cy="291325"/>
            <a:chOff x="7633252" y="1100031"/>
            <a:chExt cx="914400" cy="91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440C765-E90B-DB44-9B11-45ADBE89EA84}"/>
                </a:ext>
              </a:extLst>
            </p:cNvPr>
            <p:cNvSpPr/>
            <p:nvPr/>
          </p:nvSpPr>
          <p:spPr>
            <a:xfrm>
              <a:off x="7633252" y="1100031"/>
              <a:ext cx="914400" cy="9144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E4FE6F-CC69-A749-8E7C-D11DFE91DA38}"/>
                </a:ext>
              </a:extLst>
            </p:cNvPr>
            <p:cNvCxnSpPr>
              <a:stCxn id="25" idx="1"/>
              <a:endCxn id="25" idx="5"/>
            </p:cNvCxnSpPr>
            <p:nvPr/>
          </p:nvCxnSpPr>
          <p:spPr>
            <a:xfrm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0F6B75-70AA-6048-BD07-51B041D70835}"/>
                </a:ext>
              </a:extLst>
            </p:cNvPr>
            <p:cNvCxnSpPr>
              <a:cxnSpLocks/>
              <a:stCxn id="25" idx="3"/>
              <a:endCxn id="25" idx="7"/>
            </p:cNvCxnSpPr>
            <p:nvPr/>
          </p:nvCxnSpPr>
          <p:spPr>
            <a:xfrm flipV="1"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917146-62A3-0D4D-854E-55641862820B}"/>
              </a:ext>
            </a:extLst>
          </p:cNvPr>
          <p:cNvGrpSpPr/>
          <p:nvPr/>
        </p:nvGrpSpPr>
        <p:grpSpPr>
          <a:xfrm>
            <a:off x="5265774" y="3282107"/>
            <a:ext cx="291325" cy="291325"/>
            <a:chOff x="7633252" y="110003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6F7D5E4-3DAD-2E4D-B8A8-5AF2C18BC284}"/>
                </a:ext>
              </a:extLst>
            </p:cNvPr>
            <p:cNvSpPr/>
            <p:nvPr/>
          </p:nvSpPr>
          <p:spPr>
            <a:xfrm>
              <a:off x="7633252" y="1100031"/>
              <a:ext cx="914400" cy="9144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DCEEB0-8374-FB40-9A3C-9A5079060184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A7AF347-054C-254D-9282-CA4795278290}"/>
                </a:ext>
              </a:extLst>
            </p:cNvPr>
            <p:cNvCxnSpPr>
              <a:cxnSpLocks/>
              <a:stCxn id="32" idx="3"/>
              <a:endCxn id="32" idx="7"/>
            </p:cNvCxnSpPr>
            <p:nvPr/>
          </p:nvCxnSpPr>
          <p:spPr>
            <a:xfrm flipV="1"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32B4811-638E-2B44-8021-D375C674B55E}"/>
              </a:ext>
            </a:extLst>
          </p:cNvPr>
          <p:cNvSpPr txBox="1"/>
          <p:nvPr/>
        </p:nvSpPr>
        <p:spPr>
          <a:xfrm>
            <a:off x="6925389" y="4611045"/>
            <a:ext cx="18183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800" b="1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Weighted sum of incoming fluxes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2B4811-638E-2B44-8021-D375C674B55E}"/>
              </a:ext>
            </a:extLst>
          </p:cNvPr>
          <p:cNvSpPr txBox="1"/>
          <p:nvPr/>
        </p:nvSpPr>
        <p:spPr>
          <a:xfrm>
            <a:off x="4337735" y="1306718"/>
            <a:ext cx="18183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80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Inductive coupling</a:t>
            </a:r>
            <a:endParaRPr lang="en-US" sz="18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0DA516-2CBB-B74A-9616-76B3BD00DC2B}"/>
              </a:ext>
            </a:extLst>
          </p:cNvPr>
          <p:cNvCxnSpPr>
            <a:cxnSpLocks/>
          </p:cNvCxnSpPr>
          <p:nvPr/>
        </p:nvCxnSpPr>
        <p:spPr>
          <a:xfrm>
            <a:off x="4808886" y="1893345"/>
            <a:ext cx="189835" cy="5320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itle 40">
            <a:extLst>
              <a:ext uri="{FF2B5EF4-FFF2-40B4-BE49-F238E27FC236}">
                <a16:creationId xmlns:a16="http://schemas.microsoft.com/office/drawing/2014/main" id="{C8800550-9F86-EF49-9C31-B084A35C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Fluxonic</a:t>
            </a:r>
            <a:r>
              <a:rPr lang="en-US" dirty="0"/>
              <a:t> processing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uk-UA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95</a:t>
            </a:fld>
            <a:endParaRPr lang="uk-U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56130" y="1736514"/>
            <a:ext cx="4428319" cy="23926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black"/>
              </a:solidFill>
              <a:latin typeface="Helvetica"/>
              <a:cs typeface="Helvetica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0DA516-2CBB-B74A-9616-76B3BD00DC2B}"/>
              </a:ext>
            </a:extLst>
          </p:cNvPr>
          <p:cNvCxnSpPr>
            <a:cxnSpLocks/>
          </p:cNvCxnSpPr>
          <p:nvPr/>
        </p:nvCxnSpPr>
        <p:spPr>
          <a:xfrm flipH="1" flipV="1">
            <a:off x="5581375" y="3530769"/>
            <a:ext cx="1344014" cy="10802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253383" y="2425403"/>
            <a:ext cx="72096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03180" y="2098530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80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to LED</a:t>
            </a:r>
            <a:endParaRPr lang="en-US" sz="18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76635" y="6571360"/>
            <a:ext cx="84429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J. M. </a:t>
            </a:r>
            <a:r>
              <a:rPr lang="en-US" sz="16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Shainline</a:t>
            </a: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, “</a:t>
            </a:r>
            <a:r>
              <a:rPr lang="en-US" sz="16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Fluxonic</a:t>
            </a: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processing of photonic synapse events,” </a:t>
            </a:r>
            <a:r>
              <a:rPr lang="is-I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arXiv:1904.02807,</a:t>
            </a: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0411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2A6BE29-539A-C34D-9068-8516759971D3}"/>
              </a:ext>
            </a:extLst>
          </p:cNvPr>
          <p:cNvSpPr txBox="1"/>
          <p:nvPr/>
        </p:nvSpPr>
        <p:spPr>
          <a:xfrm>
            <a:off x="1756536" y="2962027"/>
            <a:ext cx="19852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Flux induced by excitatory SNSPDs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DA41DD-85BA-1B49-8A9B-AC12640CC71F}"/>
              </a:ext>
            </a:extLst>
          </p:cNvPr>
          <p:cNvSpPr txBox="1"/>
          <p:nvPr/>
        </p:nvSpPr>
        <p:spPr>
          <a:xfrm>
            <a:off x="4399988" y="5422101"/>
            <a:ext cx="19852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Flux induced by inhibitory SNSPD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9E757-C34D-F44E-A0C4-77EF75720093}"/>
              </a:ext>
            </a:extLst>
          </p:cNvPr>
          <p:cNvSpPr txBox="1"/>
          <p:nvPr/>
        </p:nvSpPr>
        <p:spPr>
          <a:xfrm>
            <a:off x="8709292" y="2425403"/>
            <a:ext cx="18751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Flux induced in the next junction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3ED22-DEF2-4075-A481-B4AA29A3EE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073" y="1736515"/>
            <a:ext cx="4248332" cy="345052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C416BF-BBCE-8B43-806F-5406BF70F8FB}"/>
              </a:ext>
            </a:extLst>
          </p:cNvPr>
          <p:cNvGrpSpPr/>
          <p:nvPr/>
        </p:nvGrpSpPr>
        <p:grpSpPr>
          <a:xfrm>
            <a:off x="3741749" y="2583245"/>
            <a:ext cx="291325" cy="291325"/>
            <a:chOff x="7633252" y="1100031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8FB433-C432-8A4B-963C-E5253B4C16B3}"/>
                </a:ext>
              </a:extLst>
            </p:cNvPr>
            <p:cNvSpPr/>
            <p:nvPr/>
          </p:nvSpPr>
          <p:spPr>
            <a:xfrm>
              <a:off x="7633252" y="1100031"/>
              <a:ext cx="914400" cy="9144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A67C1AA-63D3-3C42-87AE-299B68C61485}"/>
                </a:ext>
              </a:extLst>
            </p:cNvPr>
            <p:cNvCxnSpPr>
              <a:stCxn id="9" idx="1"/>
              <a:endCxn id="9" idx="5"/>
            </p:cNvCxnSpPr>
            <p:nvPr/>
          </p:nvCxnSpPr>
          <p:spPr>
            <a:xfrm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F0A386-F419-5C45-B884-AE7EF4C2A9F2}"/>
                </a:ext>
              </a:extLst>
            </p:cNvPr>
            <p:cNvCxnSpPr>
              <a:cxnSpLocks/>
              <a:stCxn id="9" idx="3"/>
              <a:endCxn id="9" idx="7"/>
            </p:cNvCxnSpPr>
            <p:nvPr/>
          </p:nvCxnSpPr>
          <p:spPr>
            <a:xfrm flipV="1"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69A6BD-E725-4244-86BA-FD6CEC85B5FA}"/>
              </a:ext>
            </a:extLst>
          </p:cNvPr>
          <p:cNvGrpSpPr/>
          <p:nvPr/>
        </p:nvGrpSpPr>
        <p:grpSpPr>
          <a:xfrm>
            <a:off x="3741749" y="3593816"/>
            <a:ext cx="291325" cy="291325"/>
            <a:chOff x="7633252" y="1100031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69CAD4-F0A6-0245-83F4-D2F1052F58DA}"/>
                </a:ext>
              </a:extLst>
            </p:cNvPr>
            <p:cNvSpPr/>
            <p:nvPr/>
          </p:nvSpPr>
          <p:spPr>
            <a:xfrm>
              <a:off x="7633252" y="1100031"/>
              <a:ext cx="914400" cy="9144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6A7FBFC-771E-954D-8504-9C4AA65F8042}"/>
                </a:ext>
              </a:extLst>
            </p:cNvPr>
            <p:cNvCxnSpPr>
              <a:stCxn id="17" idx="1"/>
              <a:endCxn id="17" idx="5"/>
            </p:cNvCxnSpPr>
            <p:nvPr/>
          </p:nvCxnSpPr>
          <p:spPr>
            <a:xfrm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580E35-39AD-D34D-ACE3-9FD4196359D5}"/>
                </a:ext>
              </a:extLst>
            </p:cNvPr>
            <p:cNvCxnSpPr>
              <a:cxnSpLocks/>
              <a:stCxn id="17" idx="3"/>
              <a:endCxn id="17" idx="7"/>
            </p:cNvCxnSpPr>
            <p:nvPr/>
          </p:nvCxnSpPr>
          <p:spPr>
            <a:xfrm flipV="1"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8CFB6F-E6A4-D946-8C54-09AD313B63FD}"/>
              </a:ext>
            </a:extLst>
          </p:cNvPr>
          <p:cNvGrpSpPr/>
          <p:nvPr/>
        </p:nvGrpSpPr>
        <p:grpSpPr>
          <a:xfrm>
            <a:off x="5246933" y="5041375"/>
            <a:ext cx="291325" cy="291325"/>
            <a:chOff x="7633252" y="1100031"/>
            <a:chExt cx="914400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8D29F3A-2325-C943-9634-81710BB88AC1}"/>
                </a:ext>
              </a:extLst>
            </p:cNvPr>
            <p:cNvSpPr/>
            <p:nvPr/>
          </p:nvSpPr>
          <p:spPr>
            <a:xfrm>
              <a:off x="7633252" y="1100031"/>
              <a:ext cx="914400" cy="9144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0BC126-C554-8C44-B3E7-4A703FB3E78D}"/>
                </a:ext>
              </a:extLst>
            </p:cNvPr>
            <p:cNvCxnSpPr>
              <a:stCxn id="21" idx="1"/>
              <a:endCxn id="21" idx="5"/>
            </p:cNvCxnSpPr>
            <p:nvPr/>
          </p:nvCxnSpPr>
          <p:spPr>
            <a:xfrm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5EFF6A-1561-824B-8222-CBAF9D1E5A9F}"/>
                </a:ext>
              </a:extLst>
            </p:cNvPr>
            <p:cNvCxnSpPr>
              <a:cxnSpLocks/>
              <a:stCxn id="21" idx="3"/>
              <a:endCxn id="21" idx="7"/>
            </p:cNvCxnSpPr>
            <p:nvPr/>
          </p:nvCxnSpPr>
          <p:spPr>
            <a:xfrm flipV="1"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DCB4A-C7E6-FC47-ABDC-7A04A7C7A433}"/>
              </a:ext>
            </a:extLst>
          </p:cNvPr>
          <p:cNvGrpSpPr/>
          <p:nvPr/>
        </p:nvGrpSpPr>
        <p:grpSpPr>
          <a:xfrm>
            <a:off x="8324069" y="2540582"/>
            <a:ext cx="291325" cy="291325"/>
            <a:chOff x="7633252" y="1100031"/>
            <a:chExt cx="914400" cy="91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440C765-E90B-DB44-9B11-45ADBE89EA84}"/>
                </a:ext>
              </a:extLst>
            </p:cNvPr>
            <p:cNvSpPr/>
            <p:nvPr/>
          </p:nvSpPr>
          <p:spPr>
            <a:xfrm>
              <a:off x="7633252" y="1100031"/>
              <a:ext cx="914400" cy="9144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E4FE6F-CC69-A749-8E7C-D11DFE91DA38}"/>
                </a:ext>
              </a:extLst>
            </p:cNvPr>
            <p:cNvCxnSpPr>
              <a:stCxn id="25" idx="1"/>
              <a:endCxn id="25" idx="5"/>
            </p:cNvCxnSpPr>
            <p:nvPr/>
          </p:nvCxnSpPr>
          <p:spPr>
            <a:xfrm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0F6B75-70AA-6048-BD07-51B041D70835}"/>
                </a:ext>
              </a:extLst>
            </p:cNvPr>
            <p:cNvCxnSpPr>
              <a:cxnSpLocks/>
              <a:stCxn id="25" idx="3"/>
              <a:endCxn id="25" idx="7"/>
            </p:cNvCxnSpPr>
            <p:nvPr/>
          </p:nvCxnSpPr>
          <p:spPr>
            <a:xfrm flipV="1"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917146-62A3-0D4D-854E-55641862820B}"/>
              </a:ext>
            </a:extLst>
          </p:cNvPr>
          <p:cNvGrpSpPr/>
          <p:nvPr/>
        </p:nvGrpSpPr>
        <p:grpSpPr>
          <a:xfrm>
            <a:off x="5265774" y="3282107"/>
            <a:ext cx="291325" cy="291325"/>
            <a:chOff x="7633252" y="110003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6F7D5E4-3DAD-2E4D-B8A8-5AF2C18BC284}"/>
                </a:ext>
              </a:extLst>
            </p:cNvPr>
            <p:cNvSpPr/>
            <p:nvPr/>
          </p:nvSpPr>
          <p:spPr>
            <a:xfrm>
              <a:off x="7633252" y="1100031"/>
              <a:ext cx="914400" cy="9144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DCEEB0-8374-FB40-9A3C-9A5079060184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A7AF347-054C-254D-9282-CA4795278290}"/>
                </a:ext>
              </a:extLst>
            </p:cNvPr>
            <p:cNvCxnSpPr>
              <a:cxnSpLocks/>
              <a:stCxn id="32" idx="3"/>
              <a:endCxn id="32" idx="7"/>
            </p:cNvCxnSpPr>
            <p:nvPr/>
          </p:nvCxnSpPr>
          <p:spPr>
            <a:xfrm flipV="1">
              <a:off x="7767163" y="1233942"/>
              <a:ext cx="646578" cy="646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32B4811-638E-2B44-8021-D375C674B55E}"/>
              </a:ext>
            </a:extLst>
          </p:cNvPr>
          <p:cNvSpPr txBox="1"/>
          <p:nvPr/>
        </p:nvSpPr>
        <p:spPr>
          <a:xfrm>
            <a:off x="6925389" y="4611045"/>
            <a:ext cx="18183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800" b="1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Weighted sum of incoming fluxes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2B4811-638E-2B44-8021-D375C674B55E}"/>
              </a:ext>
            </a:extLst>
          </p:cNvPr>
          <p:cNvSpPr txBox="1"/>
          <p:nvPr/>
        </p:nvSpPr>
        <p:spPr>
          <a:xfrm>
            <a:off x="4337735" y="1306718"/>
            <a:ext cx="18183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80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Inductive coupling</a:t>
            </a:r>
            <a:endParaRPr lang="en-US" sz="18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0DA516-2CBB-B74A-9616-76B3BD00DC2B}"/>
              </a:ext>
            </a:extLst>
          </p:cNvPr>
          <p:cNvCxnSpPr>
            <a:cxnSpLocks/>
          </p:cNvCxnSpPr>
          <p:nvPr/>
        </p:nvCxnSpPr>
        <p:spPr>
          <a:xfrm>
            <a:off x="4808886" y="1893345"/>
            <a:ext cx="189835" cy="5320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itle 40">
            <a:extLst>
              <a:ext uri="{FF2B5EF4-FFF2-40B4-BE49-F238E27FC236}">
                <a16:creationId xmlns:a16="http://schemas.microsoft.com/office/drawing/2014/main" id="{C8800550-9F86-EF49-9C31-B084A35C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Fluxonic</a:t>
            </a:r>
            <a:r>
              <a:rPr lang="en-US" dirty="0"/>
              <a:t> processing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1CE482F-FCB4-614E-8004-33C88C9952E0}" type="slidenum">
              <a:rPr lang="uk-UA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96</a:t>
            </a:fld>
            <a:endParaRPr lang="uk-U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0DA516-2CBB-B74A-9616-76B3BD00DC2B}"/>
              </a:ext>
            </a:extLst>
          </p:cNvPr>
          <p:cNvCxnSpPr>
            <a:cxnSpLocks/>
          </p:cNvCxnSpPr>
          <p:nvPr/>
        </p:nvCxnSpPr>
        <p:spPr>
          <a:xfrm flipH="1" flipV="1">
            <a:off x="5581375" y="3530769"/>
            <a:ext cx="1344014" cy="10802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576635" y="6571360"/>
            <a:ext cx="84429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J. M. </a:t>
            </a:r>
            <a:r>
              <a:rPr lang="en-US" sz="16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Shainline</a:t>
            </a: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, “</a:t>
            </a:r>
            <a:r>
              <a:rPr lang="en-US" sz="16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Fluxonic</a:t>
            </a: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processing of photonic synapse events,” </a:t>
            </a:r>
            <a:r>
              <a:rPr lang="is-I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arXiv:1904.02807,</a:t>
            </a: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411017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388040-D622-461E-87A1-BB11A8E6929D}"/>
              </a:ext>
            </a:extLst>
          </p:cNvPr>
          <p:cNvSpPr txBox="1">
            <a:spLocks/>
          </p:cNvSpPr>
          <p:nvPr/>
        </p:nvSpPr>
        <p:spPr>
          <a:xfrm>
            <a:off x="1185676" y="278330"/>
            <a:ext cx="9144000" cy="5334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orbel"/>
                <a:ea typeface="+mj-ea"/>
                <a:cs typeface="Corbel"/>
              </a:defRPr>
            </a:lvl1pPr>
          </a:lstStyle>
          <a:p>
            <a:pPr algn="l"/>
            <a:r>
              <a:rPr lang="en-US" sz="4000" dirty="0">
                <a:latin typeface="+mj-lt"/>
              </a:rPr>
              <a:t>Camera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63D44-22BA-4DAB-B403-1C5E96D6CE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4873" y="2371331"/>
            <a:ext cx="4536527" cy="4183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B0A3F-1EC6-4668-A0A8-3EC9A55612D6}"/>
              </a:ext>
            </a:extLst>
          </p:cNvPr>
          <p:cNvSpPr txBox="1"/>
          <p:nvPr/>
        </p:nvSpPr>
        <p:spPr>
          <a:xfrm>
            <a:off x="6626772" y="5503871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rbel" panose="020B0503020204020204" pitchFamily="34" charset="0"/>
              </a:rPr>
              <a:t>Optical Fiber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89A8C-E301-449E-AC13-3998621D1CCE}"/>
              </a:ext>
            </a:extLst>
          </p:cNvPr>
          <p:cNvSpPr txBox="1"/>
          <p:nvPr/>
        </p:nvSpPr>
        <p:spPr>
          <a:xfrm>
            <a:off x="6626772" y="2819403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rbel" panose="020B0503020204020204" pitchFamily="34" charset="0"/>
              </a:rPr>
              <a:t>Grating </a:t>
            </a:r>
          </a:p>
          <a:p>
            <a:r>
              <a:rPr lang="en-US" sz="2400">
                <a:solidFill>
                  <a:schemeClr val="bg1"/>
                </a:solidFill>
                <a:latin typeface="Corbel" panose="020B0503020204020204" pitchFamily="34" charset="0"/>
              </a:rPr>
              <a:t>couplers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6A44E3-97B9-41CD-86B6-2CEAA768C90C}"/>
              </a:ext>
            </a:extLst>
          </p:cNvPr>
          <p:cNvCxnSpPr>
            <a:cxnSpLocks/>
          </p:cNvCxnSpPr>
          <p:nvPr/>
        </p:nvCxnSpPr>
        <p:spPr>
          <a:xfrm>
            <a:off x="7541172" y="3643326"/>
            <a:ext cx="304800" cy="1226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CDCEE-BB23-4F06-BDDD-D36F7C60F361}"/>
              </a:ext>
            </a:extLst>
          </p:cNvPr>
          <p:cNvCxnSpPr>
            <a:cxnSpLocks/>
          </p:cNvCxnSpPr>
          <p:nvPr/>
        </p:nvCxnSpPr>
        <p:spPr>
          <a:xfrm>
            <a:off x="7699414" y="3079760"/>
            <a:ext cx="22538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1A8CC5-9357-4837-8B87-1520FA57997F}"/>
              </a:ext>
            </a:extLst>
          </p:cNvPr>
          <p:cNvCxnSpPr>
            <a:cxnSpLocks/>
          </p:cNvCxnSpPr>
          <p:nvPr/>
        </p:nvCxnSpPr>
        <p:spPr>
          <a:xfrm>
            <a:off x="7346733" y="3709743"/>
            <a:ext cx="465375" cy="57962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E25503-D5AF-4F75-B0CF-7C2CBCE5F570}"/>
              </a:ext>
            </a:extLst>
          </p:cNvPr>
          <p:cNvSpPr txBox="1"/>
          <p:nvPr/>
        </p:nvSpPr>
        <p:spPr>
          <a:xfrm>
            <a:off x="7346730" y="4574524"/>
            <a:ext cx="2438400" cy="80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View through camera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2DBED7-AA7B-4BFC-9809-962AECB92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284" y="2377417"/>
            <a:ext cx="5040392" cy="4177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2D15D3-6013-4E83-BB61-968BD80B8A74}"/>
              </a:ext>
            </a:extLst>
          </p:cNvPr>
          <p:cNvSpPr txBox="1">
            <a:spLocks/>
          </p:cNvSpPr>
          <p:nvPr/>
        </p:nvSpPr>
        <p:spPr>
          <a:xfrm>
            <a:off x="3810000" y="1066800"/>
            <a:ext cx="5105400" cy="1295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orbel"/>
                <a:ea typeface="Open Sans" panose="020B0606030504020204" pitchFamily="34" charset="0"/>
                <a:cs typeface="Corbe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fiber input</a:t>
            </a:r>
          </a:p>
          <a:p>
            <a:r>
              <a:rPr lang="en-US" dirty="0"/>
              <a:t>Measure many ports</a:t>
            </a:r>
          </a:p>
        </p:txBody>
      </p:sp>
    </p:spTree>
    <p:extLst>
      <p:ext uri="{BB962C8B-B14F-4D97-AF65-F5344CB8AC3E}">
        <p14:creationId xmlns:p14="http://schemas.microsoft.com/office/powerpoint/2010/main" val="386752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28600"/>
            <a:ext cx="7714211" cy="482858"/>
          </a:xfrm>
        </p:spPr>
        <p:txBody>
          <a:bodyPr/>
          <a:lstStyle/>
          <a:p>
            <a:r>
              <a:rPr lang="en-US" sz="2400" dirty="0"/>
              <a:t>Sources + detectors + readout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generic testbed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B8E653-5C63-8B44-9C7A-408063D6A55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/>
              <a:t>98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3041" y="7150608"/>
            <a:ext cx="65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defTabSz="457200"/>
            <a:endParaRPr lang="en-US" sz="1800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891EB5-FE8A-9948-B52B-596A50B8AED5}"/>
              </a:ext>
            </a:extLst>
          </p:cNvPr>
          <p:cNvGrpSpPr/>
          <p:nvPr/>
        </p:nvGrpSpPr>
        <p:grpSpPr>
          <a:xfrm>
            <a:off x="2594059" y="1024875"/>
            <a:ext cx="6781173" cy="3243045"/>
            <a:chOff x="-444843" y="1243238"/>
            <a:chExt cx="10154534" cy="4856330"/>
          </a:xfrm>
        </p:grpSpPr>
        <p:pic>
          <p:nvPicPr>
            <p:cNvPr id="20" name="Content Placeholder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66" y="1243238"/>
              <a:ext cx="6520638" cy="4758820"/>
            </a:xfrm>
            <a:prstGeom prst="rect">
              <a:avLst/>
            </a:prstGeom>
          </p:spPr>
        </p:pic>
        <p:pic>
          <p:nvPicPr>
            <p:cNvPr id="26" name="Content Placeholder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66" y="4444604"/>
              <a:ext cx="1773439" cy="45858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-444843" y="1581665"/>
              <a:ext cx="97" cy="25348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defTabSz="457200"/>
              <a:endParaRPr lang="en-US" sz="11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62168" y="5476553"/>
              <a:ext cx="1939917" cy="6230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1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48750" y="3409932"/>
              <a:ext cx="1012982" cy="32261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prstClr val="black"/>
                  </a:solidFill>
                  <a:latin typeface="Helvetica Light" panose="020B0403020202020204" pitchFamily="34" charset="0"/>
                  <a:ea typeface="Helvetica Neue" charset="0"/>
                  <a:cs typeface="Helvetica Neue" charset="0"/>
                </a:rPr>
                <a:t>SNSPDs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42918" y="3409932"/>
              <a:ext cx="2066773" cy="64523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prstClr val="black"/>
                  </a:solidFill>
                  <a:latin typeface="Helvetica Light" panose="020B0403020202020204" pitchFamily="34" charset="0"/>
                  <a:ea typeface="Helvetica Neue" charset="0"/>
                  <a:cs typeface="Helvetica Neue" charset="0"/>
                </a:rPr>
                <a:t>Superconducting</a:t>
              </a:r>
            </a:p>
            <a:p>
              <a:pPr defTabSz="457200"/>
              <a:r>
                <a:rPr lang="en-US" sz="1400" dirty="0">
                  <a:solidFill>
                    <a:prstClr val="black"/>
                  </a:solidFill>
                  <a:latin typeface="Helvetica Light" panose="020B0403020202020204" pitchFamily="34" charset="0"/>
                  <a:ea typeface="Helvetica Neue" charset="0"/>
                  <a:cs typeface="Helvetica Neue" charset="0"/>
                </a:rPr>
                <a:t>switches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7256834" y="1684163"/>
              <a:ext cx="1486287" cy="0"/>
            </a:xfrm>
            <a:prstGeom prst="straightConnector1">
              <a:avLst/>
            </a:prstGeom>
            <a:ln w="47625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riangle 6"/>
            <p:cNvSpPr/>
            <p:nvPr/>
          </p:nvSpPr>
          <p:spPr>
            <a:xfrm rot="5400000">
              <a:off x="7716073" y="1441382"/>
              <a:ext cx="563252" cy="485563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1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7256834" y="5585110"/>
              <a:ext cx="1486287" cy="0"/>
            </a:xfrm>
            <a:prstGeom prst="straightConnector1">
              <a:avLst/>
            </a:prstGeom>
            <a:ln w="47625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riangle 31"/>
            <p:cNvSpPr/>
            <p:nvPr/>
          </p:nvSpPr>
          <p:spPr>
            <a:xfrm rot="5400000">
              <a:off x="7716073" y="5342329"/>
              <a:ext cx="563252" cy="485563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1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2435" y="2502662"/>
              <a:ext cx="1370648" cy="32261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prstClr val="black"/>
                  </a:solidFill>
                  <a:latin typeface="Helvetica Light" panose="020B0403020202020204" pitchFamily="34" charset="0"/>
                  <a:ea typeface="Helvetica Neue" charset="0"/>
                  <a:cs typeface="Helvetica Neue" charset="0"/>
                </a:rPr>
                <a:t>Silicon LED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E9DBA4-D90A-B04B-819A-1908E2E57F53}"/>
                </a:ext>
              </a:extLst>
            </p:cNvPr>
            <p:cNvSpPr/>
            <p:nvPr/>
          </p:nvSpPr>
          <p:spPr>
            <a:xfrm>
              <a:off x="962168" y="4453175"/>
              <a:ext cx="1939917" cy="6230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sz="11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C18037-763A-A843-B11D-AC51ECE22EBB}"/>
                </a:ext>
              </a:extLst>
            </p:cNvPr>
            <p:cNvSpPr/>
            <p:nvPr/>
          </p:nvSpPr>
          <p:spPr>
            <a:xfrm>
              <a:off x="1804349" y="2076450"/>
              <a:ext cx="3365422" cy="30693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Circuit Here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EA9E69E-E7CB-3946-A33B-5E55D4BF42E0}"/>
              </a:ext>
            </a:extLst>
          </p:cNvPr>
          <p:cNvSpPr txBox="1">
            <a:spLocks/>
          </p:cNvSpPr>
          <p:nvPr/>
        </p:nvSpPr>
        <p:spPr>
          <a:xfrm>
            <a:off x="1722784" y="4125977"/>
            <a:ext cx="7798061" cy="25842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</a:rPr>
              <a:t>Public multi-project wafer (MPW) offering </a:t>
            </a:r>
            <a:r>
              <a:rPr lang="en-US" sz="1800">
                <a:solidFill>
                  <a:prstClr val="black"/>
                </a:solidFill>
                <a:latin typeface="Helvetica Light" panose="020B0403020202020204" pitchFamily="34" charset="0"/>
              </a:rPr>
              <a:t>is planned</a:t>
            </a:r>
            <a:endParaRPr lang="en-US" sz="1800" dirty="0">
              <a:solidFill>
                <a:prstClr val="black"/>
              </a:solidFill>
              <a:latin typeface="Helvetica Light" panose="020B0403020202020204" pitchFamily="34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Helvetica Light" panose="020B0403020202020204" pitchFamily="34" charset="0"/>
              </a:rPr>
              <a:t>We are looking for collaborators on MPW pre-pilot runs </a:t>
            </a:r>
          </a:p>
          <a:p>
            <a:pPr lvl="1"/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</a:rPr>
              <a:t>Need experimental capabilities and application ideas (esp. in quantum)</a:t>
            </a:r>
          </a:p>
          <a:p>
            <a:pPr lvl="1"/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</a:rPr>
              <a:t>More info 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hlinkClick r:id="rId5"/>
              </a:rPr>
              <a:t>pages.nist.gov/SOEN-PDK</a:t>
            </a:r>
            <a:endParaRPr lang="en-US" sz="1600" dirty="0">
              <a:solidFill>
                <a:prstClr val="black"/>
              </a:solidFill>
              <a:latin typeface="Helvetica Light" panose="020B0403020202020204" pitchFamily="34" charset="0"/>
            </a:endParaRPr>
          </a:p>
          <a:p>
            <a:pPr lvl="1"/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</a:rPr>
              <a:t>Contact 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hlinkClick r:id="rId6"/>
              </a:rPr>
              <a:t>jeffrey.shainline@nist.gov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</a:rPr>
              <a:t>, </a:t>
            </a:r>
            <a:r>
              <a:rPr lang="en-US" sz="1600" dirty="0">
                <a:solidFill>
                  <a:prstClr val="black"/>
                </a:solidFill>
                <a:latin typeface="Helvetica Light" panose="020B0403020202020204" pitchFamily="34" charset="0"/>
                <a:hlinkClick r:id="rId7"/>
              </a:rPr>
              <a:t>alexander.tait@nist.gov</a:t>
            </a:r>
            <a:endParaRPr lang="en-US" sz="1600" dirty="0">
              <a:solidFill>
                <a:prstClr val="black"/>
              </a:solidFill>
              <a:latin typeface="Helvetica Light" panose="020B0403020202020204" pitchFamily="34" charset="0"/>
            </a:endParaRPr>
          </a:p>
          <a:p>
            <a:pPr lvl="1"/>
            <a:endParaRPr lang="en-US" sz="1600" dirty="0">
              <a:solidFill>
                <a:prstClr val="black"/>
              </a:solidFill>
              <a:latin typeface="Helvetica Light" panose="020B04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34D571-C5BA-DD4A-9D81-1E77F88930EF}"/>
              </a:ext>
            </a:extLst>
          </p:cNvPr>
          <p:cNvSpPr txBox="1"/>
          <p:nvPr/>
        </p:nvSpPr>
        <p:spPr>
          <a:xfrm>
            <a:off x="1641566" y="6358801"/>
            <a:ext cx="774571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S. Papa Rao. “Progress Towards Enabling Quantum Engineering.” </a:t>
            </a:r>
            <a:r>
              <a:rPr lang="en-US" sz="1400" dirty="0" err="1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PfQ</a:t>
            </a:r>
            <a:r>
              <a:rPr lang="en-US" sz="14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</a:rPr>
              <a:t> Workshop, RIT, Jan. 2019.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Helvetica Light" panose="020B0403020202020204" pitchFamily="34" charset="0"/>
                <a:ea typeface="Avenir Next" charset="0"/>
                <a:cs typeface="Avenir Next" charset="0"/>
                <a:hlinkClick r:id="rId8" invalidUrl="http://ridl.cfd.rit.edu/products/talks/PfQ/Friday/PfQ Pops.pdf"/>
              </a:rPr>
              <a:t>http://ridl.cfd.rit.edu/products/talks/PfQ/Friday/PfQ%20Pops.pdf</a:t>
            </a:r>
            <a:endParaRPr lang="en-US" sz="1400" dirty="0">
              <a:solidFill>
                <a:prstClr val="black"/>
              </a:solidFill>
              <a:latin typeface="Helvetica Light" panose="020B0403020202020204" pitchFamily="34" charset="0"/>
              <a:ea typeface="Avenir Next" charset="0"/>
              <a:cs typeface="Avenir Next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D4ADD-5CB6-C14A-9349-AC8D62E90B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1567" y="5957347"/>
            <a:ext cx="2454497" cy="33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1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8FFA71-17AA-4682-BFD9-5F4CAA1C9F01}"/>
              </a:ext>
            </a:extLst>
          </p:cNvPr>
          <p:cNvSpPr txBox="1"/>
          <p:nvPr/>
        </p:nvSpPr>
        <p:spPr>
          <a:xfrm>
            <a:off x="0" y="5715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</a:rPr>
              <a:t>SUNY Poly for process at 300 mm 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B1EB2-6105-48DE-9D65-1F4048277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46" y="1600200"/>
            <a:ext cx="11942708" cy="3984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DB299-8660-44BF-B1CA-0D2D213E104D}"/>
              </a:ext>
            </a:extLst>
          </p:cNvPr>
          <p:cNvSpPr txBox="1"/>
          <p:nvPr/>
        </p:nvSpPr>
        <p:spPr>
          <a:xfrm>
            <a:off x="76200" y="0"/>
            <a:ext cx="1211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</a:rPr>
              <a:t>Path to  full integration at large scales</a:t>
            </a:r>
          </a:p>
        </p:txBody>
      </p:sp>
    </p:spTree>
    <p:extLst>
      <p:ext uri="{BB962C8B-B14F-4D97-AF65-F5344CB8AC3E}">
        <p14:creationId xmlns:p14="http://schemas.microsoft.com/office/powerpoint/2010/main" val="76425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69808</TotalTime>
  <Words>3187</Words>
  <Application>Microsoft Office PowerPoint</Application>
  <PresentationFormat>Widescreen</PresentationFormat>
  <Paragraphs>815</Paragraphs>
  <Slides>172</Slides>
  <Notes>62</Notes>
  <HiddenSlides>24</HiddenSlides>
  <MMClips>8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172</vt:i4>
      </vt:variant>
    </vt:vector>
  </HeadingPairs>
  <TitlesOfParts>
    <vt:vector size="192" baseType="lpstr">
      <vt:lpstr>Arial</vt:lpstr>
      <vt:lpstr>Avenir Next</vt:lpstr>
      <vt:lpstr>Avenir Next Ultra Light</vt:lpstr>
      <vt:lpstr>Calibri</vt:lpstr>
      <vt:lpstr>Calibri Light</vt:lpstr>
      <vt:lpstr>Comic Sans MS</vt:lpstr>
      <vt:lpstr>Corbel</vt:lpstr>
      <vt:lpstr>Gill Sans MT</vt:lpstr>
      <vt:lpstr>Helvetica</vt:lpstr>
      <vt:lpstr>Helvetica Light</vt:lpstr>
      <vt:lpstr>Helvetica Neue</vt:lpstr>
      <vt:lpstr>Latin Modern Sans 10</vt:lpstr>
      <vt:lpstr>LMRoman10</vt:lpstr>
      <vt:lpstr>Open Sans</vt:lpstr>
      <vt:lpstr>Symbol</vt:lpstr>
      <vt:lpstr>Times New Roman</vt:lpstr>
      <vt:lpstr>Wingdings</vt:lpstr>
      <vt:lpstr>2_Office Theme</vt:lpstr>
      <vt:lpstr>3_Office Theme</vt:lpstr>
      <vt:lpstr>Graph</vt:lpstr>
      <vt:lpstr>Superconductors, light, and the “age of of cognition”</vt:lpstr>
      <vt:lpstr>High Performance Single Photon Detectors</vt:lpstr>
      <vt:lpstr>Photonic Quantum Information Requirements</vt:lpstr>
      <vt:lpstr>Conventional Single-Photon Detectors</vt:lpstr>
      <vt:lpstr>Low Temperature Physics = High Performance</vt:lpstr>
      <vt:lpstr>Superconducting Nanowire Single Photon Detectors:  </vt:lpstr>
      <vt:lpstr>Simplicity of Superconducting Nanowire Single Photoncs Detectors</vt:lpstr>
      <vt:lpstr>PowerPoint Presentation</vt:lpstr>
      <vt:lpstr>Future of Computing</vt:lpstr>
      <vt:lpstr>Structure of a Biological Neuron</vt:lpstr>
      <vt:lpstr>Fast Introduction to Neural Networks</vt:lpstr>
      <vt:lpstr>Supervised Learning</vt:lpstr>
      <vt:lpstr>Machine learning hardware</vt:lpstr>
      <vt:lpstr>PowerPoint Presentation</vt:lpstr>
      <vt:lpstr>Question:  Why do we need Generation 3? Answer:  Energy Efficiency and Size</vt:lpstr>
      <vt:lpstr>Spiking Neural Networks / Dedicated Hardware</vt:lpstr>
      <vt:lpstr>Energy and Training Targets</vt:lpstr>
      <vt:lpstr>Energy estimates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SOEN technical approach superconducting optoelectronic networks</vt:lpstr>
      <vt:lpstr>cryogenic silicon photonics platform: recent results</vt:lpstr>
      <vt:lpstr>PowerPoint Presentation</vt:lpstr>
      <vt:lpstr>All-silicon light emitting diodes</vt:lpstr>
      <vt:lpstr>Co-integration: Silicon LEDs + SNSPDs</vt:lpstr>
      <vt:lpstr>All-silicon light emitting diodes</vt:lpstr>
      <vt:lpstr>Nano-cryotron thermal switch</vt:lpstr>
      <vt:lpstr>Superconductor-to-semiconductor interface</vt:lpstr>
      <vt:lpstr>First steps toward photonic networks</vt:lpstr>
      <vt:lpstr>PowerPoint Presentation</vt:lpstr>
      <vt:lpstr>PowerPoint Presentation</vt:lpstr>
      <vt:lpstr>PowerPoint Presentation</vt:lpstr>
      <vt:lpstr>PowerPoint Presentation</vt:lpstr>
      <vt:lpstr>Full Superconducting Optoelectronic Neuron</vt:lpstr>
      <vt:lpstr>Eventual transfer to 300 mm foundry</vt:lpstr>
      <vt:lpstr>PowerPoint Presentation</vt:lpstr>
      <vt:lpstr>PowerPoint Presentation</vt:lpstr>
      <vt:lpstr>Free-space interconnects for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NIST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Quantum-neural hybrid systems</vt:lpstr>
      <vt:lpstr>Structure of a Biological Neuron</vt:lpstr>
      <vt:lpstr>PowerPoint Presentation</vt:lpstr>
      <vt:lpstr>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SOEN neuron</vt:lpstr>
      <vt:lpstr>Co-integration: waveguides + SNSPDs</vt:lpstr>
      <vt:lpstr>Recap: The basic SOEN neuron</vt:lpstr>
      <vt:lpstr>Fluxonic processing</vt:lpstr>
      <vt:lpstr>Fluxonic processing</vt:lpstr>
      <vt:lpstr>PowerPoint Presentation</vt:lpstr>
      <vt:lpstr>Sources + detectors + readout  generic testbed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steps toward photonic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Shainline, Jeffrey M.</dc:creator>
  <cp:lastModifiedBy>Sae Woo Nam</cp:lastModifiedBy>
  <cp:revision>786</cp:revision>
  <dcterms:created xsi:type="dcterms:W3CDTF">2015-07-27T16:04:04Z</dcterms:created>
  <dcterms:modified xsi:type="dcterms:W3CDTF">2022-08-20T04:15:18Z</dcterms:modified>
</cp:coreProperties>
</file>